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FE4C2F-0896-48E0-84C5-A8F49C2C4B09}">
  <a:tblStyle styleId="{9DFE4C2F-0896-48E0-84C5-A8F49C2C4B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urworldindata.org/food-insecurity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66f9c4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66f9c4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66f9c4a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66f9c4a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https://ourworldindata.org/food-insecurity</a:t>
            </a:r>
            <a:endParaRPr sz="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66f9c4ac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66f9c4ac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66f9c4ac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66f9c4ac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66f9c4ac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66f9c4ac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8517182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8517182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8517182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8517182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torymaps.arcgis.com/stories/fde9a959f8ef41d59acb53dec54ad8bd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rff.org/topics/natural-resources/water/water-allocation/" TargetMode="External"/><Relationship Id="rId4" Type="http://schemas.openxmlformats.org/officeDocument/2006/relationships/hyperlink" Target="https://www.bbc.co.uk/bitesize/guides/zqv3dmn/revision/1" TargetMode="External"/><Relationship Id="rId5" Type="http://schemas.openxmlformats.org/officeDocument/2006/relationships/hyperlink" Target="https://www.worldbank.org/en/topic/waterresourcesmanagement#2" TargetMode="External"/><Relationship Id="rId6" Type="http://schemas.openxmlformats.org/officeDocument/2006/relationships/hyperlink" Target="https://www.savemyexams.co.uk/a-level/geography/edexcel/18/revision-notes/7-the-water-cycle-and-water-insecurity/7-3-water-insecurity/7-3-3-managing-water-supply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1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How Food Secure is the World?</a:t>
            </a:r>
            <a:endParaRPr b="1" u="sng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816575"/>
            <a:ext cx="85206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Learning Objective: </a:t>
            </a:r>
            <a:r>
              <a:rPr lang="en-GB">
                <a:solidFill>
                  <a:schemeClr val="dk1"/>
                </a:solidFill>
              </a:rPr>
              <a:t>To describe patterns of global food security and explore potential solutions.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3621" l="0" r="0" t="0"/>
          <a:stretch/>
        </p:blipFill>
        <p:spPr>
          <a:xfrm>
            <a:off x="4572000" y="1826845"/>
            <a:ext cx="4313298" cy="30507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610000"/>
            <a:ext cx="4020000" cy="32676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Starter: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Describe the pattern of severe food insecurity across the world using PHAL (pattern, high, anomaly, low).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Challenge: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Consider potential reasons for the pattern of food insecurity.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Could you make a link to a topic/topics you have previously studied?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7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food security?</a:t>
            </a:r>
            <a:endParaRPr b="1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974900"/>
            <a:ext cx="8520600" cy="40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D85C6"/>
                </a:solidFill>
                <a:highlight>
                  <a:srgbClr val="FFFFFF"/>
                </a:highlight>
              </a:rPr>
              <a:t>Food security: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the state of having reliable access to a sufficient quantity of affordable, nutritious food.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E599"/>
                </a:highlight>
              </a:rPr>
              <a:t>Which of the Sustainable Development Goals does food security link to?</a:t>
            </a:r>
            <a:endParaRPr>
              <a:solidFill>
                <a:srgbClr val="202124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E599"/>
                </a:highlight>
              </a:rPr>
              <a:t>Explore examples of food security in a HIC, NEE, and LIC:</a:t>
            </a:r>
            <a:endParaRPr>
              <a:solidFill>
                <a:srgbClr val="202124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https://storymaps.arcgis.com/stories/fde9a959f8ef41d59acb53dec54ad8bd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400725" y="2347312"/>
            <a:ext cx="5946741" cy="1438025"/>
            <a:chOff x="386300" y="2421900"/>
            <a:chExt cx="5946741" cy="1438025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6300" y="2421900"/>
              <a:ext cx="4401825" cy="143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67350" y="2421900"/>
              <a:ext cx="1465691" cy="1438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3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Types of development projects</a:t>
            </a:r>
            <a:endParaRPr b="1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95825"/>
            <a:ext cx="8520600" cy="18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Top-Down Development: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Support and decisions are made at a government level and improvement ‘trickle down’ to citizens. These are usually expensive, large-scale projects.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Bottom-Up Development:</a:t>
            </a:r>
            <a:r>
              <a:rPr lang="en-GB">
                <a:solidFill>
                  <a:schemeClr val="dk1"/>
                </a:solidFill>
              </a:rPr>
              <a:t> Small-scale schemes put in place that support people at a ‘grassroots level’ to focus on immediate problems.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834" y="2864525"/>
            <a:ext cx="3819054" cy="212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73" y="2864525"/>
            <a:ext cx="3389860" cy="21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 rot="-487041">
            <a:off x="613275" y="2900586"/>
            <a:ext cx="1143052" cy="31865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WaterAid</a:t>
            </a:r>
            <a:endParaRPr sz="1600"/>
          </a:p>
        </p:txBody>
      </p:sp>
      <p:sp>
        <p:nvSpPr>
          <p:cNvPr id="76" name="Google Shape;76;p15"/>
          <p:cNvSpPr/>
          <p:nvPr/>
        </p:nvSpPr>
        <p:spPr>
          <a:xfrm rot="445533">
            <a:off x="6937648" y="2743497"/>
            <a:ext cx="1645802" cy="45071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Debt Cancellation</a:t>
            </a:r>
            <a:endParaRPr sz="1600"/>
          </a:p>
        </p:txBody>
      </p:sp>
      <p:sp>
        <p:nvSpPr>
          <p:cNvPr id="77" name="Google Shape;77;p15"/>
          <p:cNvSpPr txBox="1"/>
          <p:nvPr/>
        </p:nvSpPr>
        <p:spPr>
          <a:xfrm>
            <a:off x="5364425" y="139275"/>
            <a:ext cx="3529800" cy="956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Which type of development project might be best to address food security? Why?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0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How can we address food insecurity?</a:t>
            </a:r>
            <a:endParaRPr b="1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497425"/>
            <a:ext cx="4260300" cy="2712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Task: </a:t>
            </a:r>
            <a:r>
              <a:rPr lang="en-GB">
                <a:solidFill>
                  <a:schemeClr val="dk1"/>
                </a:solidFill>
              </a:rPr>
              <a:t>You have either been assigned as the President of Ethiopia or an employee at Oxfam, and have been given a sum of money to help to tackle food insecurity in Ethiopia. Decide how to spend your money and justify your choices, explaining the impact they will have.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75" y="1497425"/>
            <a:ext cx="4413525" cy="9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775" y="2790563"/>
            <a:ext cx="4413524" cy="104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15071" l="0" r="0" t="16762"/>
          <a:stretch/>
        </p:blipFill>
        <p:spPr>
          <a:xfrm>
            <a:off x="253550" y="367825"/>
            <a:ext cx="8578749" cy="45259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17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Plenary: JAM</a:t>
            </a:r>
            <a:endParaRPr b="1"/>
          </a:p>
        </p:txBody>
      </p:sp>
      <p:sp>
        <p:nvSpPr>
          <p:cNvPr id="92" name="Google Shape;92;p17"/>
          <p:cNvSpPr txBox="1"/>
          <p:nvPr/>
        </p:nvSpPr>
        <p:spPr>
          <a:xfrm>
            <a:off x="1402350" y="2571750"/>
            <a:ext cx="2391600" cy="1023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Top-down development projects</a:t>
            </a:r>
            <a:endParaRPr sz="2000"/>
          </a:p>
        </p:txBody>
      </p:sp>
      <p:sp>
        <p:nvSpPr>
          <p:cNvPr id="93" name="Google Shape;93;p17"/>
          <p:cNvSpPr txBox="1"/>
          <p:nvPr/>
        </p:nvSpPr>
        <p:spPr>
          <a:xfrm>
            <a:off x="5415975" y="2571750"/>
            <a:ext cx="2391600" cy="1023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Bottom-up </a:t>
            </a:r>
            <a:r>
              <a:rPr lang="en-GB" sz="2000"/>
              <a:t>development projects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214500"/>
            <a:ext cx="85206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Homework: (Flipped learning) </a:t>
            </a:r>
            <a:r>
              <a:rPr b="1" lang="en-GB"/>
              <a:t>How can we manage water as a resource?</a:t>
            </a:r>
            <a:endParaRPr b="1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7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Use the following links and your own research to fill out the sheet about managing water.</a:t>
            </a:r>
            <a:endParaRPr>
              <a:solidFill>
                <a:schemeClr val="dk1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https://www.rff.org/topics/natural-resources/water/water-allocation/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https://www.bbc.co.uk/bitesize/guides/zqv3dmn/revision/1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https://www.worldbank.org/en/topic/waterresourcesmanagement#2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https://www.savemyexams.co.uk/a-level/geography/edexcel/18/revision-notes/7-the-water-cycle-and-water-insecurity/7-3-water-insecurity/7-3-3-managing-water-supply/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9"/>
          <p:cNvGraphicFramePr/>
          <p:nvPr/>
        </p:nvGraphicFramePr>
        <p:xfrm>
          <a:off x="0" y="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{9DFE4C2F-0896-48E0-84C5-A8F49C2C4B09}</a:tableStyleId>
              </a:tblPr>
              <a:tblGrid>
                <a:gridCol w="1053550"/>
                <a:gridCol w="8090450"/>
              </a:tblGrid>
              <a:tr h="118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Dams and reservoirs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18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Water transfers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18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Desalination plants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59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333333"/>
                          </a:solidFill>
                        </a:rPr>
                        <a:t>Sustainable schemes of water supply &amp; water conservation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