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20C10F4-F732-4AA9-99C1-9A90DF536F9B}">
  <a:tblStyle styleId="{D20C10F4-F732-4AA9-99C1-9A90DF536F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Raleway-bold.fntdata"/><Relationship Id="rId10" Type="http://schemas.openxmlformats.org/officeDocument/2006/relationships/slide" Target="slides/slide4.xml"/><Relationship Id="rId21" Type="http://schemas.openxmlformats.org/officeDocument/2006/relationships/font" Target="fonts/Raleway-regular.fntdata"/><Relationship Id="rId13" Type="http://schemas.openxmlformats.org/officeDocument/2006/relationships/slide" Target="slides/slide7.xml"/><Relationship Id="rId24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23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xuspointblog.wordpress.com/2016/02/01/social-sustainability-the-shorter-leg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Images taken by the Geography Department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0667efbf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0667efbf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0667efbf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0667efbf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0667efbf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0667efbf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0667efbf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0667efbf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7b50e2e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7b50e2e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eb8b1596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eb8b1596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b8b1596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eb8b1596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726b44c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726b44c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Individual work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726b44c2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726b44c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https://nexuspointblog.wordpress.com/2016/02/01/social-sustainability-the-shorter-leg/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0667efb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00667efb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Print a3 per student - data </a:t>
            </a:r>
            <a:r>
              <a:rPr lang="en-GB"/>
              <a:t>collection</a:t>
            </a:r>
            <a:r>
              <a:rPr lang="en-GB"/>
              <a:t> sheet / change </a:t>
            </a:r>
            <a:r>
              <a:rPr lang="en-GB"/>
              <a:t>aerial</a:t>
            </a:r>
            <a:r>
              <a:rPr lang="en-GB"/>
              <a:t> view for your school site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0667efbf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0667efbf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726b44c2a_0_6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726b44c2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Site 1 = At the front of the school (to the left of the main entrance as you come into the school).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Site 2 = Quad (outside the canteen).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Site 3 = Far end of the playing fields.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Google maps image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0667efbf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0667efbf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6AA84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D9EAD3"/>
          </a:solidFill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FbAjxkGvDNs" TargetMode="External"/><Relationship Id="rId4" Type="http://schemas.openxmlformats.org/officeDocument/2006/relationships/image" Target="../media/image4.jp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The World at Your Feet: Fieldwork in Geography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DO NOW: </a:t>
            </a:r>
            <a:r>
              <a:rPr lang="en-GB">
                <a:solidFill>
                  <a:schemeClr val="dk1"/>
                </a:solidFill>
              </a:rPr>
              <a:t>Using the images, and your own knowledge, what do you think </a:t>
            </a:r>
            <a:r>
              <a:rPr b="1" lang="en-GB">
                <a:solidFill>
                  <a:schemeClr val="dk1"/>
                </a:solidFill>
              </a:rPr>
              <a:t>‘fieldwork’</a:t>
            </a:r>
            <a:r>
              <a:rPr lang="en-GB">
                <a:solidFill>
                  <a:schemeClr val="dk1"/>
                </a:solidFill>
              </a:rPr>
              <a:t> is in Geography?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2950" y="2979200"/>
            <a:ext cx="3142689" cy="204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33825"/>
            <a:ext cx="2911251" cy="21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379" y="2133825"/>
            <a:ext cx="2753923" cy="204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65375" y="224975"/>
            <a:ext cx="4651800" cy="85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we going to collect our data?</a:t>
            </a: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311700" y="1346988"/>
            <a:ext cx="6892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Environmental Sustainability - Field Sketch</a:t>
            </a:r>
            <a:endParaRPr b="1"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365375" y="1940100"/>
            <a:ext cx="4651800" cy="2382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Carrying out a field sketch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Sketch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a basic outline of the area in your view. Include of </a:t>
            </a: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key elements 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(trees, buildings, objects, people etc.).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Annotate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any sustainable elements </a:t>
            </a:r>
            <a:r>
              <a:rPr b="1" lang="en-GB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(social, economic or environmental)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, labeling and noting their function.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Reflect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on human impact: Are improvements needed for better sustainability?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 b="1043" l="0" r="0" t="7448"/>
          <a:stretch/>
        </p:blipFill>
        <p:spPr>
          <a:xfrm>
            <a:off x="5155925" y="117763"/>
            <a:ext cx="3988074" cy="490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we going to collect our data?</a:t>
            </a:r>
            <a:endParaRPr/>
          </a:p>
        </p:txBody>
      </p:sp>
      <p:sp>
        <p:nvSpPr>
          <p:cNvPr id="144" name="Google Shape;144;p23"/>
          <p:cNvSpPr txBox="1"/>
          <p:nvPr/>
        </p:nvSpPr>
        <p:spPr>
          <a:xfrm>
            <a:off x="311700" y="1063288"/>
            <a:ext cx="6892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Social Sustainability - Emotional Mapping </a:t>
            </a:r>
            <a:endParaRPr b="1"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316075" y="1432250"/>
            <a:ext cx="4425000" cy="3586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As we move around the school site you are going to note down how you feel in different areas of the school.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You are then going to locate these on your school map using </a:t>
            </a: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emojis. The bigger the circle the bigger the emotion you feel. 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You need to map each site, but also consider other areas of the school. How do you feel in each location?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😠	Angry, frustrated, anxious, unsafe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😁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	Excited, joy, elated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😔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	Bored, sad, despair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😐	Tranquil, satisfied, generally ok.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Also add some </a:t>
            </a:r>
            <a:r>
              <a:rPr b="1" lang="en-GB" sz="1300">
                <a:latin typeface="Raleway"/>
                <a:ea typeface="Raleway"/>
                <a:cs typeface="Raleway"/>
                <a:sym typeface="Raleway"/>
              </a:rPr>
              <a:t>key words of emotions</a:t>
            </a: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 you feel at that particular site. 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b="0" l="19670" r="24494" t="0"/>
          <a:stretch/>
        </p:blipFill>
        <p:spPr>
          <a:xfrm>
            <a:off x="4741075" y="1869575"/>
            <a:ext cx="4193449" cy="238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Onsite fieldwork rules…</a:t>
            </a:r>
            <a:endParaRPr/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311700" y="1152475"/>
            <a:ext cx="8520600" cy="36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As per usual - follow </a:t>
            </a:r>
            <a:r>
              <a:rPr b="1" lang="en-GB" sz="1700">
                <a:solidFill>
                  <a:schemeClr val="dk1"/>
                </a:solidFill>
              </a:rPr>
              <a:t>our </a:t>
            </a:r>
            <a:r>
              <a:rPr b="1" lang="en-GB" sz="1700">
                <a:solidFill>
                  <a:schemeClr val="dk1"/>
                </a:solidFill>
              </a:rPr>
              <a:t>Ground Rules</a:t>
            </a:r>
            <a:r>
              <a:rPr lang="en-GB" sz="1700">
                <a:solidFill>
                  <a:schemeClr val="dk1"/>
                </a:solidFill>
              </a:rPr>
              <a:t>, just because you aren’t in a classroom, doesn’t meant the rules don’t apply!!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en-GB" sz="1700">
                <a:solidFill>
                  <a:schemeClr val="dk1"/>
                </a:solidFill>
              </a:rPr>
              <a:t>Stay with your group</a:t>
            </a:r>
            <a:r>
              <a:rPr lang="en-GB" sz="1700">
                <a:solidFill>
                  <a:schemeClr val="dk1"/>
                </a:solidFill>
              </a:rPr>
              <a:t> and </a:t>
            </a:r>
            <a:r>
              <a:rPr b="1" lang="en-GB" sz="1700">
                <a:solidFill>
                  <a:schemeClr val="dk1"/>
                </a:solidFill>
              </a:rPr>
              <a:t>in view of your teacher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en-GB" sz="1700">
                <a:solidFill>
                  <a:schemeClr val="dk1"/>
                </a:solidFill>
              </a:rPr>
              <a:t>Don’t just copy from each other – </a:t>
            </a:r>
            <a:r>
              <a:rPr lang="en-GB" sz="1700">
                <a:solidFill>
                  <a:schemeClr val="dk1"/>
                </a:solidFill>
              </a:rPr>
              <a:t>some of this data is subjective, therefore it is YOUR opinion.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Make sure you</a:t>
            </a:r>
            <a:r>
              <a:rPr b="1" lang="en-GB" sz="1700">
                <a:solidFill>
                  <a:schemeClr val="dk1"/>
                </a:solidFill>
              </a:rPr>
              <a:t> collect all the data</a:t>
            </a:r>
            <a:r>
              <a:rPr lang="en-GB" sz="1700">
                <a:solidFill>
                  <a:schemeClr val="dk1"/>
                </a:solidFill>
              </a:rPr>
              <a:t> you need at each location… you won’t have another opportunity to do so! 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1656900" y="1325550"/>
            <a:ext cx="5830200" cy="24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b="1" i="1" lang="en-GB" sz="3100"/>
              <a:t>Next lesson </a:t>
            </a:r>
            <a:r>
              <a:rPr lang="en-GB" sz="3100"/>
              <a:t>we are going to analyse, present and conclude on our enquiry, using the data you have collected today. </a:t>
            </a:r>
            <a:endParaRPr sz="3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905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Prep learning task: Fieldwork key word test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663275"/>
            <a:ext cx="8520600" cy="8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Prep Learning Task: </a:t>
            </a:r>
            <a:r>
              <a:rPr lang="en-GB" sz="1400">
                <a:solidFill>
                  <a:schemeClr val="dk1"/>
                </a:solidFill>
              </a:rPr>
              <a:t>Fieldwork key word test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Objective:</a:t>
            </a:r>
            <a:r>
              <a:rPr lang="en-GB" sz="1400">
                <a:solidFill>
                  <a:schemeClr val="dk1"/>
                </a:solidFill>
              </a:rPr>
              <a:t> To learn and revise 10 key terms linked to geographical fieldwork.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Instructions</a:t>
            </a:r>
            <a:r>
              <a:rPr lang="en-GB" sz="1400">
                <a:solidFill>
                  <a:schemeClr val="dk1"/>
                </a:solidFill>
              </a:rPr>
              <a:t>: Revise and memorise the following fieldwork key terms for a key word test next lesson: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4" name="Google Shape;164;p26"/>
          <p:cNvGraphicFramePr/>
          <p:nvPr/>
        </p:nvGraphicFramePr>
        <p:xfrm>
          <a:off x="304800" y="160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{D20C10F4-F732-4AA9-99C1-9A90DF536F9B}</a:tableStyleId>
              </a:tblPr>
              <a:tblGrid>
                <a:gridCol w="1449000"/>
                <a:gridCol w="7071600"/>
              </a:tblGrid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Primary Data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Information you gather yourself, like surveys or measurements, during fieldwork.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Secondary Data 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Information collected by others, like reports, maps, or statistics, that you use for your project.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3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GIS (Geographic Information Systems)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Computer software that helps create maps and analyse places using data.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Hypothesis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 proposed explanation or prediction that can be tested through fieldwork and data collection.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3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Quantitative Data 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Numerical data collected e.g. an environmental quality survey ranging from -5 to +5.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Qualitative Data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that is written or visual (non-numerical) e.g video, photos, or questionnaires.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3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Environmental Quality Survey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 subjective method of measuring the quality of the built or natural environment.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Presentation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Displaying data in a visual format e.g. a bar chart.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39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Analysis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Breaking down the different data sets and comparing them to identify patterns or findings relevant to your aim.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  <a:tr h="25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Field Sketch 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 hand-drawn representation of a landscape or location used to capture key geographical features. </a:t>
                      </a:r>
                      <a:endParaRPr sz="10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Key terms…</a:t>
            </a:r>
            <a:endParaRPr b="1"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22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★"/>
            </a:pPr>
            <a:r>
              <a:rPr b="1" lang="en-GB" sz="2100">
                <a:solidFill>
                  <a:schemeClr val="dk1"/>
                </a:solidFill>
              </a:rPr>
              <a:t>Fieldwork </a:t>
            </a:r>
            <a:r>
              <a:rPr lang="en-GB" sz="2100">
                <a:solidFill>
                  <a:schemeClr val="dk1"/>
                </a:solidFill>
              </a:rPr>
              <a:t>= work carried out in the outdoors.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★"/>
            </a:pPr>
            <a:r>
              <a:rPr b="1" lang="en-GB" sz="2100">
                <a:solidFill>
                  <a:schemeClr val="dk1"/>
                </a:solidFill>
              </a:rPr>
              <a:t>Enquiry question</a:t>
            </a:r>
            <a:r>
              <a:rPr lang="en-GB" sz="2100">
                <a:solidFill>
                  <a:schemeClr val="dk1"/>
                </a:solidFill>
              </a:rPr>
              <a:t> = the process of investigation to find an answer to a question.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★"/>
            </a:pPr>
            <a:r>
              <a:rPr b="1" lang="en-GB" sz="2100">
                <a:solidFill>
                  <a:schemeClr val="dk1"/>
                </a:solidFill>
              </a:rPr>
              <a:t>Hypothesis =</a:t>
            </a:r>
            <a:r>
              <a:rPr lang="en-GB" sz="2100">
                <a:solidFill>
                  <a:schemeClr val="dk1"/>
                </a:solidFill>
              </a:rPr>
              <a:t> what you expect the results to be</a:t>
            </a:r>
            <a:endParaRPr sz="2100"/>
          </a:p>
        </p:txBody>
      </p:sp>
      <p:sp>
        <p:nvSpPr>
          <p:cNvPr id="65" name="Google Shape;65;p14"/>
          <p:cNvSpPr txBox="1"/>
          <p:nvPr/>
        </p:nvSpPr>
        <p:spPr>
          <a:xfrm>
            <a:off x="311700" y="3586425"/>
            <a:ext cx="8520600" cy="1293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Raleway"/>
                <a:ea typeface="Raleway"/>
                <a:cs typeface="Raleway"/>
                <a:sym typeface="Raleway"/>
              </a:rPr>
              <a:t>Fieldwork</a:t>
            </a: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 provides geographers with the opportunity to observe, measure, and analyse geographic </a:t>
            </a:r>
            <a:r>
              <a:rPr lang="en-GB" sz="1800" u="sng">
                <a:latin typeface="Raleway"/>
                <a:ea typeface="Raleway"/>
                <a:cs typeface="Raleway"/>
                <a:sym typeface="Raleway"/>
              </a:rPr>
              <a:t>phenomena</a:t>
            </a:r>
            <a:r>
              <a:rPr lang="en-GB" sz="1800">
                <a:latin typeface="Raleway"/>
                <a:ea typeface="Raleway"/>
                <a:cs typeface="Raleway"/>
                <a:sym typeface="Raleway"/>
              </a:rPr>
              <a:t> directly in their natural or human environments, offering insights that cannot be gained from classroom learning alone.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dk1"/>
                </a:solidFill>
              </a:rPr>
              <a:t>Today we are going to practice some </a:t>
            </a:r>
            <a:r>
              <a:rPr b="1" lang="en-GB" sz="2600" u="sng">
                <a:solidFill>
                  <a:schemeClr val="dk1"/>
                </a:solidFill>
              </a:rPr>
              <a:t>fieldwork</a:t>
            </a:r>
            <a:r>
              <a:rPr lang="en-GB" sz="2600">
                <a:solidFill>
                  <a:schemeClr val="dk1"/>
                </a:solidFill>
              </a:rPr>
              <a:t> techniques around our school site.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dk1"/>
                </a:solidFill>
              </a:rPr>
              <a:t>This will involve you working together in groups and collecting data as we move around the school site.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600">
                <a:solidFill>
                  <a:srgbClr val="134F5C"/>
                </a:solidFill>
              </a:rPr>
              <a:t>Our enquiry question is: How sustainable is our school site?</a:t>
            </a:r>
            <a:endParaRPr b="1" sz="2600">
              <a:solidFill>
                <a:srgbClr val="134F5C"/>
              </a:solidFill>
            </a:endParaRPr>
          </a:p>
          <a:p>
            <a:pPr indent="0" lvl="0" marL="0" rtl="0" algn="ctr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</a:rPr>
              <a:t>We will then evaluate our findings.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5280150" y="357600"/>
            <a:ext cx="3664800" cy="937500"/>
          </a:xfrm>
          <a:prstGeom prst="rect">
            <a:avLst/>
          </a:prstGeom>
          <a:solidFill>
            <a:srgbClr val="B6D7A8"/>
          </a:solidFill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is sustainability? </a:t>
            </a:r>
            <a:endParaRPr b="1"/>
          </a:p>
        </p:txBody>
      </p:sp>
      <p:pic>
        <p:nvPicPr>
          <p:cNvPr descr="In this video we show you what sustainability is, its origin and its importance to try to achieve a global well-being of the present and future generations. More infromation: http://www.activesustainability.com/sustainability-what-is&#10;&#10;Subscribe: https://www.youtube.com/user/interacciona1?sub_confirmation=1&#10;&#10;Website: http://www.activesustainability.com/&#10;&#10;--Social Media--&#10;Twitter: https://twitter.com/acciona_en&#10;Facebook: https://www.facebook.com/ACCIONA.English/&#10;LinkedIn: http://acciona.sa/YsSOM &#10;Google +: http://acciona.sa/YsT6T &#10;Instagram: https://www.instagram.com/acciona/" id="76" name="Google Shape;76;p16" title="What is sustainability? | ACCION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25" y="693025"/>
            <a:ext cx="5009924" cy="37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5280150" y="1443625"/>
            <a:ext cx="3664800" cy="1647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Raleway"/>
                <a:ea typeface="Raleway"/>
                <a:cs typeface="Raleway"/>
                <a:sym typeface="Raleway"/>
              </a:rPr>
              <a:t>Whilst watching….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-GB" sz="1900">
                <a:latin typeface="Raleway"/>
                <a:ea typeface="Raleway"/>
                <a:cs typeface="Raleway"/>
                <a:sym typeface="Raleway"/>
              </a:rPr>
              <a:t>Note down the </a:t>
            </a:r>
            <a:r>
              <a:rPr b="1" lang="en-GB" sz="1900" u="sng">
                <a:latin typeface="Raleway"/>
                <a:ea typeface="Raleway"/>
                <a:cs typeface="Raleway"/>
                <a:sym typeface="Raleway"/>
              </a:rPr>
              <a:t>three</a:t>
            </a:r>
            <a:r>
              <a:rPr lang="en-GB" sz="1900">
                <a:latin typeface="Raleway"/>
                <a:ea typeface="Raleway"/>
                <a:cs typeface="Raleway"/>
                <a:sym typeface="Raleway"/>
              </a:rPr>
              <a:t> essential </a:t>
            </a:r>
            <a:r>
              <a:rPr b="1" lang="en-GB" sz="1900">
                <a:latin typeface="Raleway"/>
                <a:ea typeface="Raleway"/>
                <a:cs typeface="Raleway"/>
                <a:sym typeface="Raleway"/>
              </a:rPr>
              <a:t>pillars of sustainability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280150" y="3505150"/>
            <a:ext cx="2673300" cy="14160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Sustainability is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…meeting the needs of </a:t>
            </a:r>
            <a:r>
              <a:rPr b="1"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current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generations without compromising the needs of </a:t>
            </a:r>
            <a:r>
              <a:rPr b="1"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future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generations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3450" y="3802940"/>
            <a:ext cx="1123825" cy="82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5329" l="19872" r="23251" t="0"/>
          <a:stretch/>
        </p:blipFill>
        <p:spPr>
          <a:xfrm>
            <a:off x="479450" y="987150"/>
            <a:ext cx="3070999" cy="40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93C47D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Raleway"/>
                <a:ea typeface="Raleway"/>
                <a:cs typeface="Raleway"/>
                <a:sym typeface="Raleway"/>
              </a:rPr>
              <a:t>How does sustainability link to our school?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3605100" y="1153825"/>
            <a:ext cx="5227200" cy="3836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Environmental Sustainability: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 of green building materials and sustainable landscaping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Implement recycling and composting programs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Promote waste reduction and reuse initiatives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Social Sustainability: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Inclusive and accessible infrastructure for all students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Prioritising student and staff well-being (natural light, clean air, social outdoor spaces)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Economic Sustainability:</a:t>
            </a:r>
            <a:endParaRPr b="1"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Cost savings through energy efficiency and reduced water consumption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-"/>
            </a:pPr>
            <a:r>
              <a:rPr lang="en-GB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Promoting career paths in green industries and sustainable practices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8"/>
          <p:cNvCxnSpPr/>
          <p:nvPr/>
        </p:nvCxnSpPr>
        <p:spPr>
          <a:xfrm>
            <a:off x="6060863" y="-15450"/>
            <a:ext cx="10200" cy="5174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8"/>
          <p:cNvSpPr txBox="1"/>
          <p:nvPr/>
        </p:nvSpPr>
        <p:spPr>
          <a:xfrm>
            <a:off x="0" y="0"/>
            <a:ext cx="25821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Site 1- 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3040325" y="0"/>
            <a:ext cx="25821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Site 2- 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6029400" y="0"/>
            <a:ext cx="29124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Site 3- 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0" l="18511" r="24495" t="0"/>
          <a:stretch/>
        </p:blipFill>
        <p:spPr>
          <a:xfrm>
            <a:off x="141778" y="3545287"/>
            <a:ext cx="2726927" cy="15209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6" name="Google Shape;96;p18"/>
          <p:cNvSpPr txBox="1"/>
          <p:nvPr/>
        </p:nvSpPr>
        <p:spPr>
          <a:xfrm>
            <a:off x="-764050" y="32971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Emotional Mapping</a:t>
            </a:r>
            <a:endParaRPr sz="1000"/>
          </a:p>
        </p:txBody>
      </p:sp>
      <p:sp>
        <p:nvSpPr>
          <p:cNvPr id="97" name="Google Shape;97;p18"/>
          <p:cNvSpPr txBox="1"/>
          <p:nvPr/>
        </p:nvSpPr>
        <p:spPr>
          <a:xfrm>
            <a:off x="2236325" y="32971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Emotional Mapping</a:t>
            </a:r>
            <a:endParaRPr sz="1000"/>
          </a:p>
        </p:txBody>
      </p:sp>
      <p:sp>
        <p:nvSpPr>
          <p:cNvPr id="98" name="Google Shape;98;p18"/>
          <p:cNvSpPr txBox="1"/>
          <p:nvPr/>
        </p:nvSpPr>
        <p:spPr>
          <a:xfrm>
            <a:off x="5272725" y="32971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Emotional Mapping</a:t>
            </a:r>
            <a:endParaRPr sz="1000"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0" l="1706" r="4501" t="0"/>
          <a:stretch/>
        </p:blipFill>
        <p:spPr>
          <a:xfrm>
            <a:off x="45038" y="286800"/>
            <a:ext cx="2807276" cy="159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18"/>
          <p:cNvCxnSpPr/>
          <p:nvPr/>
        </p:nvCxnSpPr>
        <p:spPr>
          <a:xfrm>
            <a:off x="2976000" y="-44850"/>
            <a:ext cx="14700" cy="5180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b="0" l="1706" r="4501" t="0"/>
          <a:stretch/>
        </p:blipFill>
        <p:spPr>
          <a:xfrm>
            <a:off x="3037213" y="286800"/>
            <a:ext cx="2807276" cy="15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0" l="1706" r="4501" t="0"/>
          <a:stretch/>
        </p:blipFill>
        <p:spPr>
          <a:xfrm>
            <a:off x="6224500" y="286800"/>
            <a:ext cx="2807276" cy="15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18511" r="24495" t="0"/>
          <a:stretch/>
        </p:blipFill>
        <p:spPr>
          <a:xfrm>
            <a:off x="3103678" y="3545287"/>
            <a:ext cx="2726927" cy="15209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0" l="18511" r="24495" t="0"/>
          <a:stretch/>
        </p:blipFill>
        <p:spPr>
          <a:xfrm>
            <a:off x="6221403" y="3545287"/>
            <a:ext cx="2726927" cy="15209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5" name="Google Shape;105;p18"/>
          <p:cNvSpPr/>
          <p:nvPr/>
        </p:nvSpPr>
        <p:spPr>
          <a:xfrm>
            <a:off x="22150" y="1908400"/>
            <a:ext cx="2890500" cy="143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Field sketch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3069250" y="1908400"/>
            <a:ext cx="2890500" cy="143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Field sketch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6182875" y="1908400"/>
            <a:ext cx="2890500" cy="143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Field sketch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are we going to collect our data?</a:t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750000"/>
          </a:xfrm>
          <a:prstGeom prst="rect">
            <a:avLst/>
          </a:prstGeom>
          <a:solidFill>
            <a:srgbClr val="00FF00"/>
          </a:solidFill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Include a google maps screenshot / </a:t>
            </a:r>
            <a:r>
              <a:rPr lang="en-GB"/>
              <a:t>aerial</a:t>
            </a:r>
            <a:r>
              <a:rPr lang="en-GB"/>
              <a:t> view of your school site with three </a:t>
            </a:r>
            <a:r>
              <a:rPr lang="en-GB"/>
              <a:t>contrasting</a:t>
            </a:r>
            <a:r>
              <a:rPr lang="en-GB"/>
              <a:t> sites labelled on it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0" l="18511" r="24495" t="0"/>
          <a:stretch/>
        </p:blipFill>
        <p:spPr>
          <a:xfrm>
            <a:off x="-38912" y="0"/>
            <a:ext cx="92218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/>
          <p:nvPr/>
        </p:nvSpPr>
        <p:spPr>
          <a:xfrm>
            <a:off x="6001075" y="1070825"/>
            <a:ext cx="1176900" cy="365100"/>
          </a:xfrm>
          <a:prstGeom prst="wedgeEllipseCallout">
            <a:avLst>
              <a:gd fmla="val -44666" name="adj1"/>
              <a:gd fmla="val -61112" name="adj2"/>
            </a:avLst>
          </a:prstGeom>
          <a:solidFill>
            <a:srgbClr val="00FF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Site 3</a:t>
            </a:r>
            <a:endParaRPr b="1" sz="1800"/>
          </a:p>
        </p:txBody>
      </p:sp>
      <p:sp>
        <p:nvSpPr>
          <p:cNvPr id="120" name="Google Shape;120;p20"/>
          <p:cNvSpPr/>
          <p:nvPr/>
        </p:nvSpPr>
        <p:spPr>
          <a:xfrm>
            <a:off x="6775025" y="1762125"/>
            <a:ext cx="1176900" cy="365100"/>
          </a:xfrm>
          <a:prstGeom prst="wedgeEllipseCallout">
            <a:avLst>
              <a:gd fmla="val -58951" name="adj1"/>
              <a:gd fmla="val 76706" name="adj2"/>
            </a:avLst>
          </a:prstGeom>
          <a:solidFill>
            <a:srgbClr val="00FF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Site 2</a:t>
            </a:r>
            <a:endParaRPr b="1" sz="1800"/>
          </a:p>
        </p:txBody>
      </p:sp>
      <p:sp>
        <p:nvSpPr>
          <p:cNvPr id="121" name="Google Shape;121;p20"/>
          <p:cNvSpPr/>
          <p:nvPr/>
        </p:nvSpPr>
        <p:spPr>
          <a:xfrm>
            <a:off x="6707675" y="3453600"/>
            <a:ext cx="1176900" cy="365100"/>
          </a:xfrm>
          <a:prstGeom prst="wedgeEllipseCallout">
            <a:avLst>
              <a:gd fmla="val 60113" name="adj1"/>
              <a:gd fmla="val -112644" name="adj2"/>
            </a:avLst>
          </a:prstGeom>
          <a:solidFill>
            <a:srgbClr val="00FF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/>
              <a:t>Site 1</a:t>
            </a:r>
            <a:endParaRPr b="1" sz="1800"/>
          </a:p>
        </p:txBody>
      </p:sp>
      <p:sp>
        <p:nvSpPr>
          <p:cNvPr id="122" name="Google Shape;122;p20"/>
          <p:cNvSpPr txBox="1"/>
          <p:nvPr/>
        </p:nvSpPr>
        <p:spPr>
          <a:xfrm>
            <a:off x="-1" y="155325"/>
            <a:ext cx="4251900" cy="534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767">
                <a:latin typeface="Raleway"/>
                <a:ea typeface="Raleway"/>
                <a:cs typeface="Raleway"/>
                <a:sym typeface="Raleway"/>
              </a:rPr>
              <a:t>Data Collection Sites</a:t>
            </a:r>
            <a:endParaRPr b="1" sz="4767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137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we going to collect our data?</a:t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311700" y="710325"/>
            <a:ext cx="68922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Environmental Sustainability - Environmental Quality Survey</a:t>
            </a:r>
            <a:endParaRPr b="1"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5471375" y="1137300"/>
            <a:ext cx="3360900" cy="363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Raleway"/>
                <a:ea typeface="Raleway"/>
                <a:cs typeface="Raleway"/>
                <a:sym typeface="Raleway"/>
              </a:rPr>
              <a:t>An </a:t>
            </a:r>
            <a:r>
              <a:rPr b="1" lang="en-GB" sz="1600">
                <a:latin typeface="Raleway"/>
                <a:ea typeface="Raleway"/>
                <a:cs typeface="Raleway"/>
                <a:sym typeface="Raleway"/>
              </a:rPr>
              <a:t>environmental quality survey </a:t>
            </a:r>
            <a:r>
              <a:rPr lang="en-GB" sz="1600">
                <a:latin typeface="Raleway"/>
                <a:ea typeface="Raleway"/>
                <a:cs typeface="Raleway"/>
                <a:sym typeface="Raleway"/>
              </a:rPr>
              <a:t>uses an observer’s judgements to assess environmental quality against a range of indicators.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Raleway"/>
                <a:ea typeface="Raleway"/>
                <a:cs typeface="Raleway"/>
                <a:sym typeface="Raleway"/>
              </a:rPr>
              <a:t>As it is based on personal judgements the data collected using environmental quality surveys is subjective.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Raleway"/>
                <a:ea typeface="Raleway"/>
                <a:cs typeface="Raleway"/>
                <a:sym typeface="Raleway"/>
              </a:rPr>
              <a:t>The scores and final total score gives us an opportunity to compare the environmental quality between our sites.  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1706" r="4501" t="0"/>
          <a:stretch/>
        </p:blipFill>
        <p:spPr>
          <a:xfrm>
            <a:off x="311700" y="1566213"/>
            <a:ext cx="4877474" cy="277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