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71" r:id="rId3"/>
    <p:sldId id="261" r:id="rId4"/>
    <p:sldId id="273" r:id="rId5"/>
    <p:sldId id="272" r:id="rId6"/>
    <p:sldId id="262" r:id="rId7"/>
    <p:sldId id="27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1EAACC7-3B3F-47D1-959A-EF58926E955E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1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4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38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71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84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83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50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38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22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32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96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69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5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60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44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3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1EAACC7-3B3F-47D1-959A-EF58926E955E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9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niallcole1@gmail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4D024-49A3-4B2D-AB5B-58F6414FB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5869" y="1994264"/>
            <a:ext cx="6935872" cy="3922755"/>
          </a:xfrm>
        </p:spPr>
        <p:txBody>
          <a:bodyPr>
            <a:normAutofit fontScale="90000"/>
          </a:bodyPr>
          <a:lstStyle/>
          <a:p>
            <a:pPr algn="r"/>
            <a:r>
              <a:rPr lang="en-GB" sz="5100" dirty="0"/>
              <a:t>It all starts with a question: practical strategies to avoid the single story narrative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1586CC-9B24-4F96-B243-AABCEB2BD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3790" y="1050878"/>
            <a:ext cx="6157951" cy="943386"/>
          </a:xfrm>
        </p:spPr>
        <p:txBody>
          <a:bodyPr>
            <a:norm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Email: </a:t>
            </a:r>
            <a:r>
              <a:rPr lang="en-GB" b="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niallcole1@gmail.com</a:t>
            </a:r>
            <a:endParaRPr lang="en-GB" b="0" dirty="0">
              <a:solidFill>
                <a:schemeClr val="bg1"/>
              </a:solidFill>
            </a:endParaRPr>
          </a:p>
          <a:p>
            <a:pPr algn="r"/>
            <a:r>
              <a:rPr lang="en-GB" b="0" dirty="0">
                <a:solidFill>
                  <a:schemeClr val="bg1"/>
                </a:solidFill>
              </a:rPr>
              <a:t>Twitter: @GeomrCole</a:t>
            </a:r>
          </a:p>
          <a:p>
            <a:pPr algn="r"/>
            <a:endParaRPr lang="en-GB" dirty="0"/>
          </a:p>
        </p:txBody>
      </p:sp>
      <p:pic>
        <p:nvPicPr>
          <p:cNvPr id="4" name="Picture 3" descr="Shape, arrow&#10;&#10;Description automatically generated">
            <a:extLst>
              <a:ext uri="{FF2B5EF4-FFF2-40B4-BE49-F238E27FC236}">
                <a16:creationId xmlns:a16="http://schemas.microsoft.com/office/drawing/2014/main" id="{A6514A8E-8B8C-4754-BE27-BB8BF6FBB2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83" r="20463"/>
          <a:stretch/>
        </p:blipFill>
        <p:spPr>
          <a:xfrm>
            <a:off x="-2573" y="10"/>
            <a:ext cx="4811317" cy="6857988"/>
          </a:xfrm>
          <a:custGeom>
            <a:avLst/>
            <a:gdLst/>
            <a:ahLst/>
            <a:cxnLst/>
            <a:rect l="l" t="t" r="r" b="b"/>
            <a:pathLst>
              <a:path w="4811317" h="6857998">
                <a:moveTo>
                  <a:pt x="0" y="0"/>
                </a:moveTo>
                <a:lnTo>
                  <a:pt x="4811317" y="0"/>
                </a:lnTo>
                <a:lnTo>
                  <a:pt x="2712446" y="6857998"/>
                </a:lnTo>
                <a:lnTo>
                  <a:pt x="0" y="685799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4576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FF8C-5B0B-45BE-8C66-1DE6D5F1B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348" y="718828"/>
            <a:ext cx="9906000" cy="1382156"/>
          </a:xfrm>
        </p:spPr>
        <p:txBody>
          <a:bodyPr>
            <a:normAutofit fontScale="90000"/>
          </a:bodyPr>
          <a:lstStyle/>
          <a:p>
            <a:r>
              <a:rPr lang="en-GB" dirty="0"/>
              <a:t>“Show a people as one thing over and over again, and that is what they become” (Adichie, 2009)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D455E-F60B-4AB1-B2B1-14E7EDD2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797" y="2188752"/>
            <a:ext cx="10380406" cy="4398861"/>
          </a:xfrm>
        </p:spPr>
        <p:txBody>
          <a:bodyPr>
            <a:normAutofit/>
          </a:bodyPr>
          <a:lstStyle/>
          <a:p>
            <a:r>
              <a:rPr lang="en-GB" sz="2000" dirty="0"/>
              <a:t>A glance at your resources.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When continually describing a place as one thing.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000" dirty="0"/>
              <a:t>Misconceptions in student responses during questioning.</a:t>
            </a:r>
          </a:p>
          <a:p>
            <a:r>
              <a:rPr lang="en-GB" sz="2000" dirty="0"/>
              <a:t>Exam responses.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6AE4D0-46DD-4B8E-9594-A70EFA0F1512}"/>
              </a:ext>
            </a:extLst>
          </p:cNvPr>
          <p:cNvSpPr txBox="1"/>
          <p:nvPr/>
        </p:nvSpPr>
        <p:spPr>
          <a:xfrm>
            <a:off x="4881798" y="2022405"/>
            <a:ext cx="5097944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Think Pair Share ….</a:t>
            </a:r>
          </a:p>
          <a:p>
            <a:pPr algn="ctr"/>
            <a:r>
              <a:rPr lang="en-GB" sz="2000" b="1" dirty="0"/>
              <a:t>Why do you think the River was so important to the Ancient Egyptians?</a:t>
            </a:r>
          </a:p>
        </p:txBody>
      </p:sp>
      <p:pic>
        <p:nvPicPr>
          <p:cNvPr id="1026" name="Picture 2" descr="Maasai people | Tanzania. Lake Manyara region The visit is e… | Flickr">
            <a:extLst>
              <a:ext uri="{FF2B5EF4-FFF2-40B4-BE49-F238E27FC236}">
                <a16:creationId xmlns:a16="http://schemas.microsoft.com/office/drawing/2014/main" id="{1C4761ED-4EE0-4B2C-87D7-B9D5E1CD5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263" y="3447021"/>
            <a:ext cx="2389646" cy="179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Y1A0811 Nairobi, Kenya | Nairobi, Kenya. City Hall. | Flickr">
            <a:extLst>
              <a:ext uri="{FF2B5EF4-FFF2-40B4-BE49-F238E27FC236}">
                <a16:creationId xmlns:a16="http://schemas.microsoft.com/office/drawing/2014/main" id="{A79CECB3-2C54-4BD8-80FE-1EFA5C844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11" y="3395372"/>
            <a:ext cx="2607743" cy="185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ross 5">
            <a:extLst>
              <a:ext uri="{FF2B5EF4-FFF2-40B4-BE49-F238E27FC236}">
                <a16:creationId xmlns:a16="http://schemas.microsoft.com/office/drawing/2014/main" id="{B96EC8FE-215D-499D-A993-F6BC710815DE}"/>
              </a:ext>
            </a:extLst>
          </p:cNvPr>
          <p:cNvSpPr/>
          <p:nvPr/>
        </p:nvSpPr>
        <p:spPr>
          <a:xfrm rot="2255722">
            <a:off x="4300325" y="3441869"/>
            <a:ext cx="1688153" cy="1757956"/>
          </a:xfrm>
          <a:prstGeom prst="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796EBD-8DB9-4629-AEFF-FA56B2C38059}"/>
              </a:ext>
            </a:extLst>
          </p:cNvPr>
          <p:cNvSpPr txBox="1"/>
          <p:nvPr/>
        </p:nvSpPr>
        <p:spPr>
          <a:xfrm>
            <a:off x="5660963" y="5818180"/>
            <a:ext cx="4632432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‘Africa is a country that suffers from poverty’</a:t>
            </a:r>
          </a:p>
          <a:p>
            <a:pPr algn="ctr"/>
            <a:r>
              <a:rPr lang="en-GB" sz="2000" b="1" dirty="0"/>
              <a:t>‘Africa has a hot and dry climate’</a:t>
            </a:r>
          </a:p>
        </p:txBody>
      </p:sp>
    </p:spTree>
    <p:extLst>
      <p:ext uri="{BB962C8B-B14F-4D97-AF65-F5344CB8AC3E}">
        <p14:creationId xmlns:p14="http://schemas.microsoft.com/office/powerpoint/2010/main" val="174530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1637B-9044-4102-B4B4-24DB7EBDC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/>
              <a:t>Change 1 – Topic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8E8A0-4536-4C2D-8098-22C003C03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626" y="2269203"/>
            <a:ext cx="11690555" cy="3416300"/>
          </a:xfrm>
        </p:spPr>
        <p:txBody>
          <a:bodyPr>
            <a:noAutofit/>
          </a:bodyPr>
          <a:lstStyle/>
          <a:p>
            <a:r>
              <a:rPr lang="en-GB" sz="2800" dirty="0"/>
              <a:t>Switch title of the topic from ‘Africa’ to ‘How do opportunities and challenges vary across the continent of Africa?’</a:t>
            </a:r>
          </a:p>
          <a:p>
            <a:r>
              <a:rPr lang="en-GB" sz="2800" dirty="0"/>
              <a:t>‘Africa’ suggests you can cover the whole continent in one topic (depth over breadth is needed).</a:t>
            </a:r>
          </a:p>
          <a:p>
            <a:r>
              <a:rPr lang="en-GB" sz="2800" dirty="0"/>
              <a:t>‘Africa’ doesn’t provide a cognitive conflict that challenges students’ misconceptions.</a:t>
            </a:r>
          </a:p>
          <a:p>
            <a:r>
              <a:rPr lang="en-GB" sz="2800" dirty="0"/>
              <a:t>‘How do opportunities and challenges vary across the continent of Africa?’ could be answered at the end of the unit as an assessed extended piece of writing.</a:t>
            </a:r>
          </a:p>
        </p:txBody>
      </p:sp>
    </p:spTree>
    <p:extLst>
      <p:ext uri="{BB962C8B-B14F-4D97-AF65-F5344CB8AC3E}">
        <p14:creationId xmlns:p14="http://schemas.microsoft.com/office/powerpoint/2010/main" val="2949149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1637B-9044-4102-B4B4-24DB7EBDC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319" y="627398"/>
            <a:ext cx="10793361" cy="1382156"/>
          </a:xfrm>
        </p:spPr>
        <p:txBody>
          <a:bodyPr/>
          <a:lstStyle/>
          <a:p>
            <a:r>
              <a:rPr lang="en-GB" sz="4800" dirty="0"/>
              <a:t>Change 2 – Change the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8E8A0-4536-4C2D-8098-22C003C03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92" y="2394155"/>
            <a:ext cx="12074013" cy="4267200"/>
          </a:xfrm>
        </p:spPr>
        <p:txBody>
          <a:bodyPr>
            <a:noAutofit/>
          </a:bodyPr>
          <a:lstStyle/>
          <a:p>
            <a:r>
              <a:rPr lang="en-GB" sz="2200" dirty="0"/>
              <a:t>The point in time you start your story can change it completely AND all maps tell a story.</a:t>
            </a:r>
          </a:p>
          <a:p>
            <a:r>
              <a:rPr lang="en-GB" sz="2200" dirty="0"/>
              <a:t>The SoW taught famine in Ethiopia and conflict in Sudan alongside responses from the UK/ ‘The West’ as if they were the saviour and only used the Mercator Projection.</a:t>
            </a:r>
          </a:p>
          <a:p>
            <a:r>
              <a:rPr lang="en-GB" sz="2200" dirty="0"/>
              <a:t>Introduced a historical geography and map reasoning lesson after topic introduction.</a:t>
            </a:r>
          </a:p>
          <a:p>
            <a:r>
              <a:rPr lang="en-GB" sz="2200" dirty="0"/>
              <a:t>Different maps of Africa = different stories e.g. colonial line drawing, religions and ethnic groups across Africa, ‘the true size’ of Africa.</a:t>
            </a:r>
          </a:p>
          <a:p>
            <a:r>
              <a:rPr lang="en-GB" sz="2200" dirty="0"/>
              <a:t>Provide powerful knowledge by enabling students to evaluate claims of knowledge and critique opinions early in the unit to provide a framework to answer questions</a:t>
            </a:r>
            <a:r>
              <a:rPr lang="en-GB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7668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1637B-9044-4102-B4B4-24DB7EBDC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84" y="533401"/>
            <a:ext cx="10291916" cy="1382156"/>
          </a:xfrm>
        </p:spPr>
        <p:txBody>
          <a:bodyPr/>
          <a:lstStyle/>
          <a:p>
            <a:r>
              <a:rPr lang="en-GB" sz="4800" dirty="0"/>
              <a:t>Change 3 – Depth over breadth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8E8A0-4536-4C2D-8098-22C003C03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10" y="2397022"/>
            <a:ext cx="10555264" cy="4623209"/>
          </a:xfrm>
        </p:spPr>
        <p:txBody>
          <a:bodyPr>
            <a:noAutofit/>
          </a:bodyPr>
          <a:lstStyle/>
          <a:p>
            <a:r>
              <a:rPr lang="en-GB" sz="2200" dirty="0"/>
              <a:t>Group lessons to culminate in a fertile question that lead to the new overall topic question.</a:t>
            </a:r>
          </a:p>
          <a:p>
            <a:r>
              <a:rPr lang="en-GB" sz="2200" dirty="0"/>
              <a:t>Regional opportunities and challenges that could be summarised.</a:t>
            </a:r>
          </a:p>
          <a:p>
            <a:r>
              <a:rPr lang="en-GB" sz="2200" b="1" dirty="0"/>
              <a:t>Example: </a:t>
            </a:r>
            <a:r>
              <a:rPr lang="en-GB" sz="2200" dirty="0"/>
              <a:t>‘Should the Grand Economic Renaissance Dam have been built?’</a:t>
            </a:r>
          </a:p>
          <a:p>
            <a:r>
              <a:rPr lang="en-GB" sz="2200" b="1" dirty="0"/>
              <a:t>Opportunities: </a:t>
            </a:r>
            <a:r>
              <a:rPr lang="en-GB" sz="2200" dirty="0"/>
              <a:t>Geopolitical relations, investment, an accelerator of development.</a:t>
            </a:r>
          </a:p>
          <a:p>
            <a:r>
              <a:rPr lang="en-GB" sz="2200" b="1" dirty="0"/>
              <a:t>Challenges: </a:t>
            </a:r>
            <a:r>
              <a:rPr lang="en-GB" sz="2200" dirty="0"/>
              <a:t>Geopolitical relations (downstream), conflict, past famines.</a:t>
            </a:r>
          </a:p>
          <a:p>
            <a:r>
              <a:rPr lang="en-GB" sz="2200" b="1" dirty="0"/>
              <a:t>Misconceptions addressed: </a:t>
            </a:r>
            <a:r>
              <a:rPr lang="en-GB" sz="2200" dirty="0"/>
              <a:t>Rivers run North to South, Ethiopia lacks investment/infrastructure, no/lack of diplomacy in region, ‘Ancient’ Egypt.</a:t>
            </a:r>
          </a:p>
        </p:txBody>
      </p:sp>
    </p:spTree>
    <p:extLst>
      <p:ext uri="{BB962C8B-B14F-4D97-AF65-F5344CB8AC3E}">
        <p14:creationId xmlns:p14="http://schemas.microsoft.com/office/powerpoint/2010/main" val="3669523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90F2B-4C0E-4BC8-BE80-7CFE96BA1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85" y="944172"/>
            <a:ext cx="8761413" cy="706964"/>
          </a:xfrm>
        </p:spPr>
        <p:txBody>
          <a:bodyPr/>
          <a:lstStyle/>
          <a:p>
            <a:r>
              <a:rPr lang="en-GB" dirty="0"/>
              <a:t>Additional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5BAF3-E361-471A-91CA-8B45836BA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890" y="2387189"/>
            <a:ext cx="11710219" cy="4470811"/>
          </a:xfrm>
        </p:spPr>
        <p:txBody>
          <a:bodyPr>
            <a:normAutofit/>
          </a:bodyPr>
          <a:lstStyle/>
          <a:p>
            <a:r>
              <a:rPr lang="en-GB" sz="2400" dirty="0"/>
              <a:t>Continually improve subject knowledge – textbook images aren’t always correct; is there anyone you know with lived experience? </a:t>
            </a:r>
          </a:p>
          <a:p>
            <a:endParaRPr lang="en-GB" sz="2400" dirty="0"/>
          </a:p>
          <a:p>
            <a:r>
              <a:rPr lang="en-GB" sz="2400" dirty="0"/>
              <a:t>Responsive teaching – hinge questions and </a:t>
            </a:r>
            <a:r>
              <a:rPr lang="en-GB" sz="2400" b="1" dirty="0"/>
              <a:t>KWL Grid on wall with Post-its (definitely true, definitely not true, want to research further).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Stretch and challenge – embed lots of opportunities for students to develop their reasoning and leadership abilities. </a:t>
            </a:r>
          </a:p>
          <a:p>
            <a:pPr marL="0" indent="0">
              <a:buNone/>
            </a:pPr>
            <a:endParaRPr lang="en-GB" b="1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80993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90F2B-4C0E-4BC8-BE80-7CFE96BA1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85" y="944172"/>
            <a:ext cx="8761413" cy="706964"/>
          </a:xfrm>
        </p:spPr>
        <p:txBody>
          <a:bodyPr/>
          <a:lstStyle/>
          <a:p>
            <a:r>
              <a:rPr lang="en-GB" dirty="0"/>
              <a:t>References +  wider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5BAF3-E361-471A-91CA-8B45836BA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890" y="2387189"/>
            <a:ext cx="11710219" cy="44708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r>
              <a:rPr lang="en-GB" sz="16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Adichie, C. N., 2009. The Danger of a single story, Palm Springs, USA: Technology, Entertainment and Design Conference</a:t>
            </a:r>
          </a:p>
          <a:p>
            <a:r>
              <a:rPr lang="en-GB" sz="1600" b="0" i="0" dirty="0" err="1">
                <a:effectLst/>
              </a:rPr>
              <a:t>Olusoga</a:t>
            </a:r>
            <a:r>
              <a:rPr lang="en-GB" sz="1600" b="0" i="0" dirty="0">
                <a:effectLst/>
              </a:rPr>
              <a:t>, D., 2017. Black and British. 1st ed. London: Pan Macmillan </a:t>
            </a:r>
            <a:endParaRPr lang="en-GB" sz="1600" b="0" i="0" dirty="0">
              <a:solidFill>
                <a:srgbClr val="000000"/>
              </a:solidFill>
              <a:effectLst/>
            </a:endParaRPr>
          </a:p>
          <a:p>
            <a:r>
              <a:rPr lang="en-GB" sz="1600" b="0" i="0" dirty="0">
                <a:effectLst/>
                <a:latin typeface="Century Gothic" panose="020B0502020202020204" pitchFamily="34" charset="0"/>
              </a:rPr>
              <a:t>Chiles, M., 2020. The CRAFT of Assessment. 1st ed. Woodbridge: John Catt Education. </a:t>
            </a:r>
          </a:p>
          <a:p>
            <a:r>
              <a:rPr lang="en-GB" sz="16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Enser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M., 2019. Making every geography lesson count. 1st ed. </a:t>
            </a:r>
            <a:r>
              <a:rPr lang="en-GB" sz="16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Bancyfelin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: Crown House Publishing.</a:t>
            </a:r>
          </a:p>
          <a:p>
            <a:r>
              <a:rPr lang="en-GB" sz="16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Enser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M., 2021. Powerful Geography: A Curriculum with Purpose in Practice. 1st ed. </a:t>
            </a:r>
            <a:r>
              <a:rPr lang="en-GB" sz="16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Bancyfelin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: </a:t>
            </a:r>
            <a:r>
              <a:rPr lang="en-GB" sz="16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CrownHouse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Publishing</a:t>
            </a:r>
          </a:p>
          <a:p>
            <a:r>
              <a:rPr lang="en-GB" sz="16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Rackley, K., 2020. Decolonising Geography. [Online]Available at: https://geogramblings.com/2020/08/01/decolonising-geography/[Accessed 10 January 2021]. </a:t>
            </a:r>
          </a:p>
          <a:p>
            <a:r>
              <a:rPr lang="en-GB" sz="16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Winter, C., 2018. Disrupting colonial discourses in the geography curriculum during the introduction </a:t>
            </a:r>
            <a:r>
              <a:rPr lang="en-GB" sz="16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ofBritish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Values policy in schools. Journal of Curriculum Studies, 50(4), pp. 456-475.</a:t>
            </a:r>
          </a:p>
          <a:p>
            <a:endParaRPr lang="en-GB" sz="16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endParaRPr lang="en-GB" b="1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985274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16553</TotalTime>
  <Words>667</Words>
  <Application>Microsoft Office PowerPoint</Application>
  <PresentationFormat>Widescreen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 Boardroom</vt:lpstr>
      <vt:lpstr>It all starts with a question: practical strategies to avoid the single story narrative</vt:lpstr>
      <vt:lpstr>“Show a people as one thing over and over again, and that is what they become” (Adichie, 2009) </vt:lpstr>
      <vt:lpstr>Change 1 – Topic Title</vt:lpstr>
      <vt:lpstr>Change 2 – Change the timeline</vt:lpstr>
      <vt:lpstr>Change 3 – Depth over breadth</vt:lpstr>
      <vt:lpstr>Additional changes</vt:lpstr>
      <vt:lpstr>References +  wider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Decolonising the curriculum</dc:title>
  <dc:creator>Niall Cole</dc:creator>
  <cp:lastModifiedBy>Claire Brown</cp:lastModifiedBy>
  <cp:revision>58</cp:revision>
  <dcterms:created xsi:type="dcterms:W3CDTF">2020-12-23T14:53:58Z</dcterms:created>
  <dcterms:modified xsi:type="dcterms:W3CDTF">2021-05-10T08:22:11Z</dcterms:modified>
</cp:coreProperties>
</file>