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99" r:id="rId2"/>
    <p:sldId id="292" r:id="rId3"/>
    <p:sldId id="288" r:id="rId4"/>
    <p:sldId id="282" r:id="rId5"/>
    <p:sldId id="281" r:id="rId6"/>
    <p:sldId id="28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9">
          <p15:clr>
            <a:srgbClr val="A4A3A4"/>
          </p15:clr>
        </p15:guide>
        <p15:guide id="2" pos="9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0160"/>
    <a:srgbClr val="797E01"/>
    <a:srgbClr val="B70005"/>
    <a:srgbClr val="01415B"/>
    <a:srgbClr val="D6621A"/>
    <a:srgbClr val="CE5300"/>
    <a:srgbClr val="D65700"/>
    <a:srgbClr val="F54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howGuides="1">
      <p:cViewPr varScale="1">
        <p:scale>
          <a:sx n="86" d="100"/>
          <a:sy n="86" d="100"/>
        </p:scale>
        <p:origin x="1382" y="72"/>
      </p:cViewPr>
      <p:guideLst>
        <p:guide orient="horz" pos="119"/>
        <p:guide pos="93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5542334" cy="1542033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6D574-CA4E-41EC-BFB7-1A20283182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9885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1"/>
            <a:ext cx="5496272" cy="1438299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D9BD6-16DF-460D-8818-BAFF0451FD4D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7" name="Picture 15" descr="rgs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05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0"/>
            <a:ext cx="5424264" cy="14383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44825"/>
            <a:ext cx="3429000" cy="417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44825"/>
            <a:ext cx="3429000" cy="417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E1A6E-B03C-4BA9-BCC3-75FC69A50594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8" name="Picture 15" descr="rgs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226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88912"/>
            <a:ext cx="5472608" cy="1439887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12578"/>
            <a:ext cx="4040188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28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12578"/>
            <a:ext cx="4041775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C778C-4985-4B87-A566-26D203ABF273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" name="Picture 15" descr="rgs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481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206902"/>
            <a:ext cx="5424264" cy="1421898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7EEAF-DD4E-4CF4-BBA0-EAA76F911A92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6" name="Picture 15" descr="rgs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17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577BE-B60F-4443-89BA-AC6850FF3B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364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702818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8913"/>
            <a:ext cx="5227984" cy="45386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7028184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CE6AA-BD4D-4B50-801E-5FC26DDB2F1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521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0CBFF-0372-4B6D-9726-814647025C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0232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88913"/>
            <a:ext cx="5471889" cy="1439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85925" y="1844824"/>
            <a:ext cx="3429000" cy="41749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25" y="1844824"/>
            <a:ext cx="3429000" cy="41749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99EC163C-451A-4E6F-ACF7-668EB38697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372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188640"/>
            <a:ext cx="5471889" cy="141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2060575"/>
            <a:ext cx="7010400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 dirty="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en-GB" alt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GB" alt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3FE48AF-ABF3-40F6-B23F-7A4E1289867F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46087" name="Line 7"/>
          <p:cNvSpPr>
            <a:spLocks noChangeShapeType="1"/>
          </p:cNvSpPr>
          <p:nvPr userDrawn="1"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088" name="Oval 8"/>
          <p:cNvSpPr>
            <a:spLocks noChangeArrowheads="1"/>
          </p:cNvSpPr>
          <p:nvPr userDrawn="1"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rgbClr val="F54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89" name="Oval 9"/>
          <p:cNvSpPr>
            <a:spLocks noChangeArrowheads="1"/>
          </p:cNvSpPr>
          <p:nvPr userDrawn="1"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rgbClr val="01415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90" name="Oval 10"/>
          <p:cNvSpPr>
            <a:spLocks noChangeArrowheads="1"/>
          </p:cNvSpPr>
          <p:nvPr userDrawn="1"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rgbClr val="B7000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pic>
        <p:nvPicPr>
          <p:cNvPr id="23" name="Picture 15" descr="rgs"/>
          <p:cNvPicPr>
            <a:picLocks noChangeAspect="1"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8" r:id="rId7"/>
    <p:sldLayoutId id="2147483659" r:id="rId8"/>
    <p:sldLayoutId id="2147483661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54C00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1415B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70005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97E0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188913"/>
            <a:ext cx="5471889" cy="1439887"/>
          </a:xfrm>
        </p:spPr>
        <p:txBody>
          <a:bodyPr anchor="t"/>
          <a:lstStyle/>
          <a:p>
            <a:r>
              <a:rPr lang="en-GB" altLang="en-US" b="1" dirty="0"/>
              <a:t>Weddell Sea Expedition 2019</a:t>
            </a:r>
            <a:endParaRPr lang="en-US" altLang="en-US" b="1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altLang="en-US" sz="2600"/>
              <a:t> </a:t>
            </a:r>
            <a:endParaRPr lang="en-US" altLang="en-US" sz="2600"/>
          </a:p>
        </p:txBody>
      </p:sp>
      <p:sp>
        <p:nvSpPr>
          <p:cNvPr id="69636" name="Oval 4"/>
          <p:cNvSpPr>
            <a:spLocks noChangeArrowheads="1"/>
          </p:cNvSpPr>
          <p:nvPr/>
        </p:nvSpPr>
        <p:spPr bwMode="auto">
          <a:xfrm>
            <a:off x="250825" y="2924944"/>
            <a:ext cx="2665413" cy="2663825"/>
          </a:xfrm>
          <a:prstGeom prst="ellipse">
            <a:avLst/>
          </a:prstGeom>
          <a:solidFill>
            <a:srgbClr val="F54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637" name="Oval 5"/>
          <p:cNvSpPr>
            <a:spLocks noChangeArrowheads="1"/>
          </p:cNvSpPr>
          <p:nvPr/>
        </p:nvSpPr>
        <p:spPr bwMode="auto">
          <a:xfrm>
            <a:off x="3276600" y="2924944"/>
            <a:ext cx="2592388" cy="2663825"/>
          </a:xfrm>
          <a:prstGeom prst="ellipse">
            <a:avLst/>
          </a:prstGeom>
          <a:solidFill>
            <a:srgbClr val="01415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solidFill>
                <a:srgbClr val="336699"/>
              </a:solidFill>
              <a:latin typeface="Arial" charset="0"/>
            </a:endParaRPr>
          </a:p>
        </p:txBody>
      </p:sp>
      <p:sp>
        <p:nvSpPr>
          <p:cNvPr id="69638" name="Oval 6"/>
          <p:cNvSpPr>
            <a:spLocks noChangeArrowheads="1"/>
          </p:cNvSpPr>
          <p:nvPr/>
        </p:nvSpPr>
        <p:spPr bwMode="auto">
          <a:xfrm>
            <a:off x="6227763" y="2924944"/>
            <a:ext cx="2627312" cy="2663825"/>
          </a:xfrm>
          <a:prstGeom prst="ellipse">
            <a:avLst/>
          </a:prstGeom>
          <a:solidFill>
            <a:srgbClr val="B7000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611188" y="3572644"/>
            <a:ext cx="201612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en-US" sz="2800" dirty="0">
                <a:solidFill>
                  <a:schemeClr val="bg1"/>
                </a:solidFill>
              </a:rPr>
              <a:t>Image gallery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3563938" y="3572644"/>
            <a:ext cx="223202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altLang="en-US" sz="2800" dirty="0">
                <a:solidFill>
                  <a:schemeClr val="bg1"/>
                </a:solidFill>
              </a:rPr>
              <a:t>Weddell Sea</a:t>
            </a:r>
          </a:p>
          <a:p>
            <a:pPr eaLnBrk="0" hangingPunct="0"/>
            <a:r>
              <a:rPr lang="en-GB" altLang="en-US" sz="2800" dirty="0">
                <a:solidFill>
                  <a:schemeClr val="bg1"/>
                </a:solidFill>
              </a:rPr>
              <a:t>Antarctica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6443663" y="3933007"/>
            <a:ext cx="2160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Arial" charset="0"/>
            </a:endParaRPr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6588125" y="3572644"/>
            <a:ext cx="216058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800" dirty="0">
                <a:solidFill>
                  <a:schemeClr val="bg1"/>
                </a:solidFill>
              </a:rPr>
              <a:t>January 2019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412E0A-3739-48BF-A677-91F3A4BD2C39}"/>
              </a:ext>
            </a:extLst>
          </p:cNvPr>
          <p:cNvSpPr txBox="1"/>
          <p:nvPr/>
        </p:nvSpPr>
        <p:spPr>
          <a:xfrm>
            <a:off x="250825" y="6019800"/>
            <a:ext cx="8425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images in this gallery are intended for educational use only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797E0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Tabular iceberg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D9EAB8-878A-4BAF-8BE5-74B17A599B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844824"/>
            <a:ext cx="6264696" cy="43126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35809A-D7D8-40B7-A116-1B6FC3E4A41B}"/>
              </a:ext>
            </a:extLst>
          </p:cNvPr>
          <p:cNvSpPr txBox="1"/>
          <p:nvPr/>
        </p:nvSpPr>
        <p:spPr>
          <a:xfrm>
            <a:off x="323528" y="630932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© Julian </a:t>
            </a:r>
            <a:r>
              <a:rPr lang="en-GB" dirty="0" err="1"/>
              <a:t>Dowdeswell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1013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74016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Sir Ernest Shackleton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E069AA-5FF9-44C8-A5F3-796594F10F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1793829"/>
            <a:ext cx="3526199" cy="46682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243669-3CA8-4A94-A94D-F64710127EC8}"/>
              </a:ext>
            </a:extLst>
          </p:cNvPr>
          <p:cNvSpPr txBox="1"/>
          <p:nvPr/>
        </p:nvSpPr>
        <p:spPr>
          <a:xfrm>
            <a:off x="251520" y="645333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© RGS-IBG</a:t>
            </a:r>
          </a:p>
        </p:txBody>
      </p:sp>
    </p:spTree>
    <p:extLst>
      <p:ext uri="{BB962C8B-B14F-4D97-AF65-F5344CB8AC3E}">
        <p14:creationId xmlns:p14="http://schemas.microsoft.com/office/powerpoint/2010/main" val="1299498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99348"/>
            <a:ext cx="5424264" cy="1320660"/>
          </a:xfrm>
          <a:solidFill>
            <a:srgbClr val="F54C00"/>
          </a:solidFill>
        </p:spPr>
        <p:txBody>
          <a:bodyPr/>
          <a:lstStyle/>
          <a:p>
            <a:r>
              <a:rPr lang="en-GB" altLang="en-US" b="1" dirty="0">
                <a:solidFill>
                  <a:schemeClr val="bg1"/>
                </a:solidFill>
              </a:rPr>
              <a:t>Endurance enters pack 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BC962F-81F0-4408-9EF9-5A6B1147E6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916833"/>
            <a:ext cx="5832648" cy="42798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D6CF36-C46F-4329-BB33-742EC33D1ABE}"/>
              </a:ext>
            </a:extLst>
          </p:cNvPr>
          <p:cNvSpPr txBox="1"/>
          <p:nvPr/>
        </p:nvSpPr>
        <p:spPr>
          <a:xfrm>
            <a:off x="323528" y="649352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© RGS-IBG</a:t>
            </a:r>
          </a:p>
        </p:txBody>
      </p:sp>
    </p:spTree>
    <p:extLst>
      <p:ext uri="{BB962C8B-B14F-4D97-AF65-F5344CB8AC3E}">
        <p14:creationId xmlns:p14="http://schemas.microsoft.com/office/powerpoint/2010/main" val="765076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01415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The crew of the Endurance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562B38-168A-42D2-B3DB-953ADBEA5A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916832"/>
            <a:ext cx="5904656" cy="43379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6A850E-598A-442A-B681-492E79BE34E9}"/>
              </a:ext>
            </a:extLst>
          </p:cNvPr>
          <p:cNvSpPr txBox="1"/>
          <p:nvPr/>
        </p:nvSpPr>
        <p:spPr>
          <a:xfrm>
            <a:off x="251520" y="645333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© RGS-IBG</a:t>
            </a:r>
          </a:p>
        </p:txBody>
      </p:sp>
    </p:spTree>
    <p:extLst>
      <p:ext uri="{BB962C8B-B14F-4D97-AF65-F5344CB8AC3E}">
        <p14:creationId xmlns:p14="http://schemas.microsoft.com/office/powerpoint/2010/main" val="3738415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B70005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sz="3200" b="1" kern="0" dirty="0">
                <a:solidFill>
                  <a:schemeClr val="bg1"/>
                </a:solidFill>
              </a:rPr>
              <a:t>Shackleton leaning over the side of Endurance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F1E4DB-9CC6-4E7F-B8C9-AD8099C859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1640971"/>
            <a:ext cx="3755131" cy="50874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ED7E93-08F2-475D-8742-1B1A76030442}"/>
              </a:ext>
            </a:extLst>
          </p:cNvPr>
          <p:cNvSpPr txBox="1"/>
          <p:nvPr/>
        </p:nvSpPr>
        <p:spPr>
          <a:xfrm>
            <a:off x="251520" y="645333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© RGS-IBG</a:t>
            </a:r>
          </a:p>
        </p:txBody>
      </p:sp>
    </p:spTree>
    <p:extLst>
      <p:ext uri="{BB962C8B-B14F-4D97-AF65-F5344CB8AC3E}">
        <p14:creationId xmlns:p14="http://schemas.microsoft.com/office/powerpoint/2010/main" val="3690491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797E0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sz="3600" b="1" kern="0" dirty="0">
                <a:solidFill>
                  <a:schemeClr val="bg1"/>
                </a:solidFill>
              </a:rPr>
              <a:t>Ocean Camp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1927B6-DD62-4114-971C-8DB1049ADA3A}"/>
              </a:ext>
            </a:extLst>
          </p:cNvPr>
          <p:cNvSpPr txBox="1"/>
          <p:nvPr/>
        </p:nvSpPr>
        <p:spPr>
          <a:xfrm>
            <a:off x="251520" y="645333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© RGS-IBG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0994BF-B2C6-4116-BC88-27A32DEEFD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844824"/>
            <a:ext cx="7020272" cy="414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84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74016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sz="3600" b="1" kern="0" dirty="0">
                <a:solidFill>
                  <a:schemeClr val="bg1"/>
                </a:solidFill>
              </a:rPr>
              <a:t>Frank Wild looks at the wreck of Endurance</a:t>
            </a:r>
            <a:r>
              <a:rPr lang="en-GB" altLang="en-US" b="1" kern="0" dirty="0">
                <a:solidFill>
                  <a:schemeClr val="bg1"/>
                </a:solidFill>
              </a:rPr>
              <a:t> Endurance</a:t>
            </a:r>
          </a:p>
          <a:p>
            <a:endParaRPr lang="en-GB" altLang="en-US" b="1" kern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874C5A-7E16-4FEC-B92E-CEF16AD33F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700808"/>
            <a:ext cx="6300192" cy="47125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9E1E71-0C59-46BF-9776-EC4FDE23DD7A}"/>
              </a:ext>
            </a:extLst>
          </p:cNvPr>
          <p:cNvSpPr txBox="1"/>
          <p:nvPr/>
        </p:nvSpPr>
        <p:spPr>
          <a:xfrm>
            <a:off x="251520" y="645333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© RGS-IBG</a:t>
            </a:r>
          </a:p>
        </p:txBody>
      </p:sp>
    </p:spTree>
    <p:extLst>
      <p:ext uri="{BB962C8B-B14F-4D97-AF65-F5344CB8AC3E}">
        <p14:creationId xmlns:p14="http://schemas.microsoft.com/office/powerpoint/2010/main" val="345398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99348"/>
            <a:ext cx="5424264" cy="1320660"/>
          </a:xfrm>
          <a:solidFill>
            <a:srgbClr val="F54C00"/>
          </a:solidFill>
        </p:spPr>
        <p:txBody>
          <a:bodyPr/>
          <a:lstStyle/>
          <a:p>
            <a:r>
              <a:rPr lang="en-GB" altLang="en-US" b="1" dirty="0">
                <a:solidFill>
                  <a:schemeClr val="bg1"/>
                </a:solidFill>
              </a:rPr>
              <a:t>Deep sea biology in Antarctica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17533A-D80C-4D72-903A-24ADCD1914AA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61" t="31984" r="15116"/>
          <a:stretch/>
        </p:blipFill>
        <p:spPr bwMode="auto">
          <a:xfrm>
            <a:off x="435781" y="1757085"/>
            <a:ext cx="1671955" cy="1356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01B514-A564-4A08-957B-18D156096A58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1858" y="1782211"/>
            <a:ext cx="1584176" cy="13563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A9F947-E52B-4280-8E86-4AB70F757CED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37" t="70331" r="21218" b="-1"/>
          <a:stretch/>
        </p:blipFill>
        <p:spPr bwMode="auto">
          <a:xfrm>
            <a:off x="4572000" y="1800061"/>
            <a:ext cx="1990564" cy="13206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00D702-0F81-47B6-959D-E42A007511A7}"/>
              </a:ext>
            </a:extLst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639" r="44669" b="69287"/>
          <a:stretch/>
        </p:blipFill>
        <p:spPr bwMode="auto">
          <a:xfrm>
            <a:off x="6899920" y="1820311"/>
            <a:ext cx="1778273" cy="13182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3F88F1-178C-469A-92C5-8BA45535336D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988" y="3375699"/>
            <a:ext cx="1719278" cy="13868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CB4977-BB03-41B6-8F9F-DDE54D1DAFBB}"/>
              </a:ext>
            </a:extLst>
          </p:cNvPr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19" t="59491" r="43479" b="2956"/>
          <a:stretch/>
        </p:blipFill>
        <p:spPr bwMode="auto">
          <a:xfrm>
            <a:off x="2603609" y="3366364"/>
            <a:ext cx="1584175" cy="14004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9C352A-F958-40ED-B395-B8CAC65A5BD2}"/>
              </a:ext>
            </a:extLst>
          </p:cNvPr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866" t="18835" b="19859"/>
          <a:stretch/>
        </p:blipFill>
        <p:spPr bwMode="auto">
          <a:xfrm>
            <a:off x="4612718" y="3346715"/>
            <a:ext cx="1949845" cy="1407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256CD3-55F4-4D25-A6DA-253ECC7EC8D6}"/>
              </a:ext>
            </a:extLst>
          </p:cNvPr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7992" b="43233"/>
          <a:stretch/>
        </p:blipFill>
        <p:spPr bwMode="auto">
          <a:xfrm>
            <a:off x="6899920" y="3362668"/>
            <a:ext cx="1778273" cy="13182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B47968-99B2-4722-A00D-387721208068}"/>
              </a:ext>
            </a:extLst>
          </p:cNvPr>
          <p:cNvPicPr/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746" t="13033" r="34078" b="59222"/>
          <a:stretch/>
        </p:blipFill>
        <p:spPr bwMode="auto">
          <a:xfrm>
            <a:off x="292004" y="5049647"/>
            <a:ext cx="1847262" cy="1386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A8C4772-B6A5-4DB9-B39A-1E639A4FF4AD}"/>
              </a:ext>
            </a:extLst>
          </p:cNvPr>
          <p:cNvPicPr/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42" t="23486" r="61528" b="45673"/>
          <a:stretch/>
        </p:blipFill>
        <p:spPr bwMode="auto">
          <a:xfrm>
            <a:off x="2588854" y="5029009"/>
            <a:ext cx="1598930" cy="1447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D6FFD3-CA16-4B85-BDB9-29AE6BA1E6F7}"/>
              </a:ext>
            </a:extLst>
          </p:cNvPr>
          <p:cNvPicPr/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689" t="28003" r="6520" b="10056"/>
          <a:stretch/>
        </p:blipFill>
        <p:spPr bwMode="auto">
          <a:xfrm>
            <a:off x="4602858" y="4986782"/>
            <a:ext cx="1807576" cy="15125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89D896-AB6D-410D-AF63-030C8E98AFE9}"/>
              </a:ext>
            </a:extLst>
          </p:cNvPr>
          <p:cNvPicPr/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59" t="47361" r="6327" b="2076"/>
          <a:stretch/>
        </p:blipFill>
        <p:spPr bwMode="auto">
          <a:xfrm>
            <a:off x="6899920" y="5069332"/>
            <a:ext cx="1938278" cy="1367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D07A76-158E-478B-91EE-74D52ED4A1CF}"/>
              </a:ext>
            </a:extLst>
          </p:cNvPr>
          <p:cNvSpPr txBox="1"/>
          <p:nvPr/>
        </p:nvSpPr>
        <p:spPr>
          <a:xfrm>
            <a:off x="107504" y="6499352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© BAS/JR17003a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213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01415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Weddell Seal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37085A-C118-47C4-9B33-60487B9AF9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1620008"/>
            <a:ext cx="3377473" cy="50851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013EF7-A07F-4100-A647-7D57A6A48892}"/>
              </a:ext>
            </a:extLst>
          </p:cNvPr>
          <p:cNvSpPr txBox="1"/>
          <p:nvPr/>
        </p:nvSpPr>
        <p:spPr>
          <a:xfrm>
            <a:off x="179512" y="630932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© BAS/10009893</a:t>
            </a:r>
          </a:p>
        </p:txBody>
      </p:sp>
    </p:spTree>
    <p:extLst>
      <p:ext uri="{BB962C8B-B14F-4D97-AF65-F5344CB8AC3E}">
        <p14:creationId xmlns:p14="http://schemas.microsoft.com/office/powerpoint/2010/main" val="3620928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B70005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A visit from the locals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36CA1-A6D8-4AE5-B9C7-0AF0C872D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916832"/>
            <a:ext cx="6096000" cy="33242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D94D14-73BA-4F08-9C63-5163AA8E6F31}"/>
              </a:ext>
            </a:extLst>
          </p:cNvPr>
          <p:cNvSpPr txBox="1"/>
          <p:nvPr/>
        </p:nvSpPr>
        <p:spPr>
          <a:xfrm>
            <a:off x="323528" y="5949280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© Claire Grogan January 2019</a:t>
            </a:r>
          </a:p>
        </p:txBody>
      </p:sp>
    </p:spTree>
    <p:extLst>
      <p:ext uri="{BB962C8B-B14F-4D97-AF65-F5344CB8AC3E}">
        <p14:creationId xmlns:p14="http://schemas.microsoft.com/office/powerpoint/2010/main" val="3016914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99348"/>
            <a:ext cx="5424264" cy="1320660"/>
          </a:xfrm>
          <a:solidFill>
            <a:srgbClr val="F54C00"/>
          </a:solidFill>
        </p:spPr>
        <p:txBody>
          <a:bodyPr/>
          <a:lstStyle/>
          <a:p>
            <a:r>
              <a:rPr lang="en-GB" altLang="en-US" b="1" dirty="0">
                <a:solidFill>
                  <a:schemeClr val="bg1"/>
                </a:solidFill>
              </a:rPr>
              <a:t>SA Agulhas II</a:t>
            </a:r>
            <a:br>
              <a:rPr lang="en-GB" altLang="en-US" b="1" dirty="0">
                <a:solidFill>
                  <a:schemeClr val="bg1"/>
                </a:solidFill>
              </a:rPr>
            </a:br>
            <a:r>
              <a:rPr lang="en-GB" altLang="en-US" b="1" dirty="0">
                <a:solidFill>
                  <a:schemeClr val="bg1"/>
                </a:solidFill>
              </a:rPr>
              <a:t>ice breaker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27C2F9-AADC-45BB-A0FD-EBBDDD4AB4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865" y="1782459"/>
            <a:ext cx="8528270" cy="479715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797E0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Football on 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B0C45A-5C08-4033-9708-3E358DD601EC}"/>
              </a:ext>
            </a:extLst>
          </p:cNvPr>
          <p:cNvSpPr txBox="1"/>
          <p:nvPr/>
        </p:nvSpPr>
        <p:spPr>
          <a:xfrm>
            <a:off x="1732345" y="527868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1915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C0CC48-D369-47CB-B745-854F5057929B}"/>
              </a:ext>
            </a:extLst>
          </p:cNvPr>
          <p:cNvSpPr txBox="1"/>
          <p:nvPr/>
        </p:nvSpPr>
        <p:spPr>
          <a:xfrm>
            <a:off x="6372200" y="527868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2019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1ED36D-31D2-4F7C-8AF5-1EF219FC88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5156" y="2420888"/>
            <a:ext cx="4457324" cy="27988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A2AD8C-1CBE-4CFE-B222-670BA6B477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220"/>
          <a:stretch/>
        </p:blipFill>
        <p:spPr>
          <a:xfrm>
            <a:off x="107504" y="2420888"/>
            <a:ext cx="4140200" cy="27988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C6C1D6-561D-41F6-8323-49E0D041D522}"/>
              </a:ext>
            </a:extLst>
          </p:cNvPr>
          <p:cNvSpPr txBox="1"/>
          <p:nvPr/>
        </p:nvSpPr>
        <p:spPr>
          <a:xfrm>
            <a:off x="179512" y="630932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© Weddell </a:t>
            </a:r>
            <a:r>
              <a:rPr lang="en-GB" dirty="0"/>
              <a:t>Sea Expedition</a:t>
            </a:r>
          </a:p>
        </p:txBody>
      </p:sp>
    </p:spTree>
    <p:extLst>
      <p:ext uri="{BB962C8B-B14F-4D97-AF65-F5344CB8AC3E}">
        <p14:creationId xmlns:p14="http://schemas.microsoft.com/office/powerpoint/2010/main" val="3621259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74016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sz="3600" b="1" kern="0" dirty="0">
                <a:solidFill>
                  <a:schemeClr val="bg1"/>
                </a:solidFill>
              </a:rPr>
              <a:t>Communicating with the local wildlife</a:t>
            </a:r>
            <a:endParaRPr lang="en-GB" altLang="en-US" b="1" kern="0" dirty="0">
              <a:solidFill>
                <a:schemeClr val="bg1"/>
              </a:solidFill>
            </a:endParaRPr>
          </a:p>
          <a:p>
            <a:endParaRPr lang="en-GB" altLang="en-US" b="1" kern="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9E1E71-0C59-46BF-9776-EC4FDE23DD7A}"/>
              </a:ext>
            </a:extLst>
          </p:cNvPr>
          <p:cNvSpPr txBox="1"/>
          <p:nvPr/>
        </p:nvSpPr>
        <p:spPr>
          <a:xfrm>
            <a:off x="251520" y="645333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© Reach the World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9A8E47-F75F-41ED-8F5C-7B09780AA3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844824"/>
            <a:ext cx="6258272" cy="416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46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99348"/>
            <a:ext cx="5424264" cy="1320660"/>
          </a:xfrm>
          <a:solidFill>
            <a:srgbClr val="F54C00"/>
          </a:solidFill>
        </p:spPr>
        <p:txBody>
          <a:bodyPr/>
          <a:lstStyle/>
          <a:p>
            <a:r>
              <a:rPr lang="en-GB" altLang="en-US" b="1" dirty="0">
                <a:solidFill>
                  <a:schemeClr val="bg1"/>
                </a:solidFill>
              </a:rPr>
              <a:t>Route of the WSE January 2019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D07A76-158E-478B-91EE-74D52ED4A1CF}"/>
              </a:ext>
            </a:extLst>
          </p:cNvPr>
          <p:cNvSpPr txBox="1"/>
          <p:nvPr/>
        </p:nvSpPr>
        <p:spPr>
          <a:xfrm>
            <a:off x="107504" y="6499352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© Weddell Sea Expedition</a:t>
            </a: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440048-6816-476C-AE60-36BA835455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845835"/>
            <a:ext cx="6768752" cy="465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509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01415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Catching a ride to the ice shelf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013EF7-A07F-4100-A647-7D57A6A48892}"/>
              </a:ext>
            </a:extLst>
          </p:cNvPr>
          <p:cNvSpPr txBox="1"/>
          <p:nvPr/>
        </p:nvSpPr>
        <p:spPr>
          <a:xfrm>
            <a:off x="179512" y="630932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© Reach the World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601210-C5CC-4658-AFAD-9F4AC87C21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3328" y="1747420"/>
            <a:ext cx="3421425" cy="456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76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B70005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Weddell Sea conditions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D94D14-73BA-4F08-9C63-5163AA8E6F31}"/>
              </a:ext>
            </a:extLst>
          </p:cNvPr>
          <p:cNvSpPr txBox="1"/>
          <p:nvPr/>
        </p:nvSpPr>
        <p:spPr>
          <a:xfrm>
            <a:off x="323528" y="6093296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© Weddell Sea Expedition 2019</a:t>
            </a:r>
          </a:p>
        </p:txBody>
      </p:sp>
      <p:pic>
        <p:nvPicPr>
          <p:cNvPr id="2" name="Video 23-12-2018, 17 27 09">
            <a:hlinkClick r:id="" action="ppaction://media"/>
            <a:extLst>
              <a:ext uri="{FF2B5EF4-FFF2-40B4-BE49-F238E27FC236}">
                <a16:creationId xmlns:a16="http://schemas.microsoft.com/office/drawing/2014/main" id="{B332F861-C457-44E1-BAD0-3A733B8165A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55776" y="1947215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9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91"/>
    </mc:Choice>
    <mc:Fallback xmlns="">
      <p:transition spd="slow" advTm="241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01415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sz="3200" b="1" kern="0" dirty="0">
                <a:solidFill>
                  <a:schemeClr val="bg1"/>
                </a:solidFill>
              </a:rPr>
              <a:t>Autonomous Underwater Vehicle (AUV)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6DE402-3A7C-4457-B619-175EF90A96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108" y="2420888"/>
            <a:ext cx="4173592" cy="28335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359AAC-5B89-4459-9A54-25AAB88343BA}"/>
              </a:ext>
            </a:extLst>
          </p:cNvPr>
          <p:cNvSpPr txBox="1"/>
          <p:nvPr/>
        </p:nvSpPr>
        <p:spPr>
          <a:xfrm>
            <a:off x="395536" y="6453336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© Ocean Infinity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23E90B-3228-4178-95D5-A617606D68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2413943"/>
            <a:ext cx="4239865" cy="28265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30C538-2BCF-428D-91F7-13108BEE519D}"/>
              </a:ext>
            </a:extLst>
          </p:cNvPr>
          <p:cNvSpPr txBox="1"/>
          <p:nvPr/>
        </p:nvSpPr>
        <p:spPr>
          <a:xfrm>
            <a:off x="683568" y="5517232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Use acoustic positioning to survey the seabed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B70005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Remotely Operated Vehicle (ROV)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EB6A0C-5270-4B3E-91BC-F258F42EAD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708920"/>
            <a:ext cx="4020278" cy="30152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49DCC3-005A-49D1-A252-0C6A84283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5678" y="2686480"/>
            <a:ext cx="4020278" cy="30152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8C74C6-C45B-4442-BDEB-C7F3135CAE38}"/>
              </a:ext>
            </a:extLst>
          </p:cNvPr>
          <p:cNvSpPr txBox="1"/>
          <p:nvPr/>
        </p:nvSpPr>
        <p:spPr>
          <a:xfrm>
            <a:off x="323528" y="616530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© Eclipse Group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03D3A2-966F-4185-9D18-F67C532FA52D}"/>
              </a:ext>
            </a:extLst>
          </p:cNvPr>
          <p:cNvSpPr txBox="1"/>
          <p:nvPr/>
        </p:nvSpPr>
        <p:spPr>
          <a:xfrm>
            <a:off x="4572000" y="5949280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Used to location and position subsea structures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797E0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Sediment corer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CF50BB-030A-40C1-8D72-F8858C2C2F4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2564904"/>
            <a:ext cx="4032448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B0C45A-5C08-4033-9708-3E358DD601EC}"/>
              </a:ext>
            </a:extLst>
          </p:cNvPr>
          <p:cNvSpPr txBox="1"/>
          <p:nvPr/>
        </p:nvSpPr>
        <p:spPr>
          <a:xfrm>
            <a:off x="683568" y="3140968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Box corer used to collect sediment from the sea floor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74016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Drone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2DCA1F-BEE7-45FA-A3A3-F2F1273A4D48}"/>
              </a:ext>
            </a:extLst>
          </p:cNvPr>
          <p:cNvSpPr txBox="1"/>
          <p:nvPr/>
        </p:nvSpPr>
        <p:spPr>
          <a:xfrm>
            <a:off x="7380312" y="2780928"/>
            <a:ext cx="13681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Drone used as a navigation tool and to capture images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5750F5-263C-4E52-BDF1-A3CC2EA783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1700808"/>
            <a:ext cx="3795886" cy="50611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25414C-60D1-4324-B1D6-3C95FABE6F1A}"/>
              </a:ext>
            </a:extLst>
          </p:cNvPr>
          <p:cNvSpPr txBox="1"/>
          <p:nvPr/>
        </p:nvSpPr>
        <p:spPr>
          <a:xfrm>
            <a:off x="323528" y="616530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© Reach the World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99348"/>
            <a:ext cx="5424264" cy="1320660"/>
          </a:xfrm>
          <a:solidFill>
            <a:srgbClr val="F54C00"/>
          </a:solidFill>
        </p:spPr>
        <p:txBody>
          <a:bodyPr/>
          <a:lstStyle/>
          <a:p>
            <a:r>
              <a:rPr lang="en-GB" altLang="en-US" b="1" dirty="0">
                <a:solidFill>
                  <a:schemeClr val="bg1"/>
                </a:solidFill>
              </a:rPr>
              <a:t>CTD water sampler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4E3202-A9C3-4DCB-91AF-CAF45F5608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1700808"/>
            <a:ext cx="3734769" cy="49586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CC2FD8-498F-4D36-A570-1040A9E34115}"/>
              </a:ext>
            </a:extLst>
          </p:cNvPr>
          <p:cNvSpPr txBox="1"/>
          <p:nvPr/>
        </p:nvSpPr>
        <p:spPr>
          <a:xfrm>
            <a:off x="323528" y="4077072"/>
            <a:ext cx="17281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Used to measure the conductivity, temperature, and pressure of seawater</a:t>
            </a:r>
          </a:p>
        </p:txBody>
      </p:sp>
    </p:spTree>
    <p:extLst>
      <p:ext uri="{BB962C8B-B14F-4D97-AF65-F5344CB8AC3E}">
        <p14:creationId xmlns:p14="http://schemas.microsoft.com/office/powerpoint/2010/main" val="3132874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01415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sz="3600" b="1" kern="0" dirty="0">
                <a:solidFill>
                  <a:schemeClr val="bg1"/>
                </a:solidFill>
              </a:rPr>
              <a:t>View from SA Agulhas II January 2019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A27109-75A1-4BAA-B280-DBA934B40E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88870"/>
            <a:ext cx="9144000" cy="208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89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B70005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Sea ice in the Weddell Sea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F61DEB-63BE-4658-9A2F-47110172E7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844824"/>
            <a:ext cx="6948264" cy="462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19705"/>
      </p:ext>
    </p:extLst>
  </p:cSld>
  <p:clrMapOvr>
    <a:masterClrMapping/>
  </p:clrMapOvr>
</p:sld>
</file>

<file path=ppt/theme/theme1.xml><?xml version="1.0" encoding="utf-8"?>
<a:theme xmlns:a="http://schemas.openxmlformats.org/drawingml/2006/main" name="RGS-IBG master slide">
  <a:themeElements>
    <a:clrScheme name="RGS-IBG master slide 8">
      <a:dk1>
        <a:srgbClr val="000000"/>
      </a:dk1>
      <a:lt1>
        <a:srgbClr val="FFFFFF"/>
      </a:lt1>
      <a:dk2>
        <a:srgbClr val="000000"/>
      </a:dk2>
      <a:lt2>
        <a:srgbClr val="666699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336699"/>
      </a:hlink>
      <a:folHlink>
        <a:srgbClr val="808080"/>
      </a:folHlink>
    </a:clrScheme>
    <a:fontScheme name="RGS-IBG master slid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GS-IBG master slide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RGS-IBG Powerpoint template</Template>
  <TotalTime>149</TotalTime>
  <Words>232</Words>
  <Application>Microsoft Office PowerPoint</Application>
  <PresentationFormat>On-screen Show (4:3)</PresentationFormat>
  <Paragraphs>55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Helvetica</vt:lpstr>
      <vt:lpstr>Times New Roman</vt:lpstr>
      <vt:lpstr>Wingdings</vt:lpstr>
      <vt:lpstr>RGS-IBG master slide</vt:lpstr>
      <vt:lpstr>Weddell Sea Expedition 2019</vt:lpstr>
      <vt:lpstr>SA Agulhas II ice breaker</vt:lpstr>
      <vt:lpstr>PowerPoint Presentation</vt:lpstr>
      <vt:lpstr>PowerPoint Presentation</vt:lpstr>
      <vt:lpstr>PowerPoint Presentation</vt:lpstr>
      <vt:lpstr>PowerPoint Presentation</vt:lpstr>
      <vt:lpstr>CTD water sampler</vt:lpstr>
      <vt:lpstr>PowerPoint Presentation</vt:lpstr>
      <vt:lpstr>PowerPoint Presentation</vt:lpstr>
      <vt:lpstr>PowerPoint Presentation</vt:lpstr>
      <vt:lpstr>PowerPoint Presentation</vt:lpstr>
      <vt:lpstr>Endurance enters pack ice</vt:lpstr>
      <vt:lpstr>PowerPoint Presentation</vt:lpstr>
      <vt:lpstr>PowerPoint Presentation</vt:lpstr>
      <vt:lpstr>PowerPoint Presentation</vt:lpstr>
      <vt:lpstr>PowerPoint Presentation</vt:lpstr>
      <vt:lpstr>Deep sea biology in Antarctica</vt:lpstr>
      <vt:lpstr>PowerPoint Presentation</vt:lpstr>
      <vt:lpstr>PowerPoint Presentation</vt:lpstr>
      <vt:lpstr>PowerPoint Presentation</vt:lpstr>
      <vt:lpstr>PowerPoint Presentation</vt:lpstr>
      <vt:lpstr>Route of the WSE January 2019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Simon Pinfield</dc:creator>
  <cp:lastModifiedBy>Edward Badger</cp:lastModifiedBy>
  <cp:revision>22</cp:revision>
  <dcterms:created xsi:type="dcterms:W3CDTF">2018-10-26T14:47:48Z</dcterms:created>
  <dcterms:modified xsi:type="dcterms:W3CDTF">2019-01-23T12:54:28Z</dcterms:modified>
</cp:coreProperties>
</file>