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92" r:id="rId2"/>
    <p:sldId id="285" r:id="rId3"/>
    <p:sldId id="286" r:id="rId4"/>
    <p:sldId id="260" r:id="rId5"/>
    <p:sldId id="288" r:id="rId6"/>
    <p:sldId id="267" r:id="rId7"/>
    <p:sldId id="290" r:id="rId8"/>
    <p:sldId id="29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115" d="100"/>
          <a:sy n="115" d="100"/>
        </p:scale>
        <p:origin x="1530"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7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569785-461E-4685-AC18-B4C54A7DEF41}" type="datetimeFigureOut">
              <a:rPr lang="en-GB" smtClean="0"/>
              <a:t>26/02/2020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EA51CE-D74D-4562-872C-D265DF02B6A2}" type="slidenum">
              <a:rPr lang="en-GB" smtClean="0"/>
              <a:t>‹#›</a:t>
            </a:fld>
            <a:endParaRPr lang="en-GB"/>
          </a:p>
        </p:txBody>
      </p:sp>
    </p:spTree>
    <p:extLst>
      <p:ext uri="{BB962C8B-B14F-4D97-AF65-F5344CB8AC3E}">
        <p14:creationId xmlns:p14="http://schemas.microsoft.com/office/powerpoint/2010/main" val="3218269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2DD3223-929E-4133-A4FE-51172F016869}" type="datetimeFigureOut">
              <a:rPr lang="en-GB" smtClean="0"/>
              <a:pPr/>
              <a:t>26/02/2020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B100C7-46CE-48BF-AD34-09D30A0727D2}"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DD3223-929E-4133-A4FE-51172F016869}" type="datetimeFigureOut">
              <a:rPr lang="en-GB" smtClean="0"/>
              <a:pPr/>
              <a:t>26/02/2020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B100C7-46CE-48BF-AD34-09D30A0727D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DD3223-929E-4133-A4FE-51172F016869}" type="datetimeFigureOut">
              <a:rPr lang="en-GB" smtClean="0"/>
              <a:pPr/>
              <a:t>26/02/2020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B100C7-46CE-48BF-AD34-09D30A0727D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DD3223-929E-4133-A4FE-51172F016869}" type="datetimeFigureOut">
              <a:rPr lang="en-GB" smtClean="0"/>
              <a:pPr/>
              <a:t>26/02/2020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B100C7-46CE-48BF-AD34-09D30A0727D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DD3223-929E-4133-A4FE-51172F016869}" type="datetimeFigureOut">
              <a:rPr lang="en-GB" smtClean="0"/>
              <a:pPr/>
              <a:t>26/02/2020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B100C7-46CE-48BF-AD34-09D30A0727D2}"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2DD3223-929E-4133-A4FE-51172F016869}" type="datetimeFigureOut">
              <a:rPr lang="en-GB" smtClean="0"/>
              <a:pPr/>
              <a:t>26/02/2020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B100C7-46CE-48BF-AD34-09D30A0727D2}"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2DD3223-929E-4133-A4FE-51172F016869}" type="datetimeFigureOut">
              <a:rPr lang="en-GB" smtClean="0"/>
              <a:pPr/>
              <a:t>26/02/2020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B100C7-46CE-48BF-AD34-09D30A0727D2}"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2DD3223-929E-4133-A4FE-51172F016869}" type="datetimeFigureOut">
              <a:rPr lang="en-GB" smtClean="0"/>
              <a:pPr/>
              <a:t>26/02/2020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B100C7-46CE-48BF-AD34-09D30A0727D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DD3223-929E-4133-A4FE-51172F016869}" type="datetimeFigureOut">
              <a:rPr lang="en-GB" smtClean="0"/>
              <a:pPr/>
              <a:t>26/02/2020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B100C7-46CE-48BF-AD34-09D30A0727D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D3223-929E-4133-A4FE-51172F016869}" type="datetimeFigureOut">
              <a:rPr lang="en-GB" smtClean="0"/>
              <a:pPr/>
              <a:t>26/02/2020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B100C7-46CE-48BF-AD34-09D30A0727D2}"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D3223-929E-4133-A4FE-51172F016869}" type="datetimeFigureOut">
              <a:rPr lang="en-GB" smtClean="0"/>
              <a:pPr/>
              <a:t>26/02/2020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B100C7-46CE-48BF-AD34-09D30A0727D2}"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D3223-929E-4133-A4FE-51172F016869}" type="datetimeFigureOut">
              <a:rPr lang="en-GB" smtClean="0"/>
              <a:pPr/>
              <a:t>26/02/2020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100C7-46CE-48BF-AD34-09D30A0727D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commons.wikimedia.org/w/index.php?curid=10015105"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w/index.php?curid=303866" TargetMode="External"/><Relationship Id="rId2" Type="http://schemas.openxmlformats.org/officeDocument/2006/relationships/hyperlink" Target="https://veneziaautentica.com/history-of-republic-of-venice/" TargetMode="External"/><Relationship Id="rId1" Type="http://schemas.openxmlformats.org/officeDocument/2006/relationships/slideLayout" Target="../slideLayouts/slideLayout2.xml"/><Relationship Id="rId6" Type="http://schemas.openxmlformats.org/officeDocument/2006/relationships/hyperlink" Target="https://commons.wikimedia.org/w/index.php?curid=15171778"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ndex.php?curid=6837704"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whc.unesco.org/en/list/39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theartnewspaper.com/comment/venice-is-in-peril-unesco-should-come-to-the-aid-of-venice-as-it-did-after-the-great-flood-of-1966" TargetMode="External"/><Relationship Id="rId2" Type="http://schemas.openxmlformats.org/officeDocument/2006/relationships/hyperlink" Target="http://www.veniceproject.com/index.php/en/governance/special-law-for-venic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0772"/>
          <a:stretch/>
        </p:blipFill>
        <p:spPr>
          <a:xfrm>
            <a:off x="0" y="-27384"/>
            <a:ext cx="9144000" cy="6885384"/>
          </a:xfrm>
          <a:prstGeom prst="rect">
            <a:avLst/>
          </a:prstGeom>
        </p:spPr>
      </p:pic>
      <p:sp>
        <p:nvSpPr>
          <p:cNvPr id="6" name="Subtitle 2"/>
          <p:cNvSpPr txBox="1">
            <a:spLocks/>
          </p:cNvSpPr>
          <p:nvPr/>
        </p:nvSpPr>
        <p:spPr>
          <a:xfrm>
            <a:off x="1371600" y="5385470"/>
            <a:ext cx="6400800" cy="11149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500" b="1" i="1" dirty="0" smtClean="0">
                <a:solidFill>
                  <a:srgbClr val="FFFF00"/>
                </a:solidFill>
              </a:rPr>
              <a:t>lesson 4: part 1 </a:t>
            </a:r>
            <a:r>
              <a:rPr lang="en-GB" sz="2500" b="1" i="1" smtClean="0">
                <a:solidFill>
                  <a:srgbClr val="FFFF00"/>
                </a:solidFill>
              </a:rPr>
              <a:t>the different levels </a:t>
            </a:r>
            <a:r>
              <a:rPr lang="en-GB" sz="2500" b="1" i="1" dirty="0" smtClean="0">
                <a:solidFill>
                  <a:srgbClr val="FFFF00"/>
                </a:solidFill>
              </a:rPr>
              <a:t>of governance in Venice</a:t>
            </a:r>
            <a:endParaRPr lang="en-GB" sz="2500" b="1" i="1" dirty="0">
              <a:solidFill>
                <a:srgbClr val="FFFF00"/>
              </a:solidFill>
            </a:endParaRPr>
          </a:p>
        </p:txBody>
      </p:sp>
      <p:sp>
        <p:nvSpPr>
          <p:cNvPr id="7" name="TextBox 6"/>
          <p:cNvSpPr txBox="1"/>
          <p:nvPr/>
        </p:nvSpPr>
        <p:spPr>
          <a:xfrm>
            <a:off x="7788905" y="6550223"/>
            <a:ext cx="1363515" cy="307777"/>
          </a:xfrm>
          <a:prstGeom prst="rect">
            <a:avLst/>
          </a:prstGeom>
          <a:noFill/>
        </p:spPr>
        <p:txBody>
          <a:bodyPr wrap="none" rtlCol="0">
            <a:spAutoFit/>
          </a:bodyPr>
          <a:lstStyle/>
          <a:p>
            <a:r>
              <a:rPr lang="en-GB" sz="1400" b="1" dirty="0" smtClean="0">
                <a:solidFill>
                  <a:srgbClr val="002060"/>
                </a:solidFill>
              </a:rPr>
              <a:t>© Anna Church </a:t>
            </a:r>
            <a:endParaRPr lang="en-GB" sz="1400" b="1" dirty="0">
              <a:solidFill>
                <a:srgbClr val="002060"/>
              </a:solidFill>
            </a:endParaRPr>
          </a:p>
        </p:txBody>
      </p:sp>
      <p:sp>
        <p:nvSpPr>
          <p:cNvPr id="8" name="Title 1"/>
          <p:cNvSpPr txBox="1">
            <a:spLocks/>
          </p:cNvSpPr>
          <p:nvPr/>
        </p:nvSpPr>
        <p:spPr>
          <a:xfrm>
            <a:off x="669568" y="404664"/>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900" b="1" dirty="0">
                <a:solidFill>
                  <a:srgbClr val="FFFF00"/>
                </a:solidFill>
              </a:rPr>
              <a:t>Venice as a changing place: </a:t>
            </a:r>
            <a:r>
              <a:rPr lang="en-GB" sz="2900" b="1" dirty="0" smtClean="0">
                <a:solidFill>
                  <a:srgbClr val="FFFF00"/>
                </a:solidFill>
              </a:rPr>
              <a:t>governance and economy</a:t>
            </a:r>
            <a:endParaRPr lang="en-GB" sz="2900" b="1" dirty="0">
              <a:solidFill>
                <a:srgbClr val="FFFF00"/>
              </a:solidFill>
            </a:endParaRPr>
          </a:p>
        </p:txBody>
      </p:sp>
    </p:spTree>
    <p:extLst>
      <p:ext uri="{BB962C8B-B14F-4D97-AF65-F5344CB8AC3E}">
        <p14:creationId xmlns:p14="http://schemas.microsoft.com/office/powerpoint/2010/main" val="2057705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0826"/>
          </a:xfrm>
        </p:spPr>
        <p:txBody>
          <a:bodyPr>
            <a:noAutofit/>
          </a:bodyPr>
          <a:lstStyle/>
          <a:p>
            <a:r>
              <a:rPr lang="en-GB" sz="3200" dirty="0" smtClean="0"/>
              <a:t>The political structure</a:t>
            </a:r>
            <a:endParaRPr lang="en-GB" sz="3200" dirty="0"/>
          </a:p>
        </p:txBody>
      </p:sp>
      <p:sp>
        <p:nvSpPr>
          <p:cNvPr id="3" name="Content Placeholder 2"/>
          <p:cNvSpPr>
            <a:spLocks noGrp="1"/>
          </p:cNvSpPr>
          <p:nvPr>
            <p:ph idx="1"/>
          </p:nvPr>
        </p:nvSpPr>
        <p:spPr>
          <a:xfrm>
            <a:off x="457200" y="1484784"/>
            <a:ext cx="4906888" cy="3949899"/>
          </a:xfrm>
        </p:spPr>
        <p:txBody>
          <a:bodyPr>
            <a:normAutofit/>
          </a:bodyPr>
          <a:lstStyle/>
          <a:p>
            <a:r>
              <a:rPr lang="en-GB" sz="1800" dirty="0" smtClean="0"/>
              <a:t>Italy is composed of 20 regions which each have a degree of autonomy and political power over their own affairs.</a:t>
            </a:r>
          </a:p>
          <a:p>
            <a:r>
              <a:rPr lang="en-GB" sz="1800" dirty="0" smtClean="0"/>
              <a:t>Each region has a governor or president and an elected body called the </a:t>
            </a:r>
            <a:r>
              <a:rPr lang="en-GB" sz="1800" i="1" dirty="0" err="1" smtClean="0"/>
              <a:t>Consiglio</a:t>
            </a:r>
            <a:r>
              <a:rPr lang="en-GB" sz="1800" i="1" dirty="0" smtClean="0"/>
              <a:t> </a:t>
            </a:r>
            <a:r>
              <a:rPr lang="en-GB" sz="1800" i="1" dirty="0" err="1" smtClean="0"/>
              <a:t>Regionale</a:t>
            </a:r>
            <a:r>
              <a:rPr lang="en-GB" sz="1800" dirty="0" smtClean="0"/>
              <a:t>.</a:t>
            </a:r>
          </a:p>
          <a:p>
            <a:r>
              <a:rPr lang="en-GB" sz="1800" dirty="0" smtClean="0"/>
              <a:t>Venice is located within the Veneto region, and is also its capital city.</a:t>
            </a:r>
          </a:p>
          <a:p>
            <a:r>
              <a:rPr lang="en-GB" sz="1800" dirty="0" smtClean="0"/>
              <a:t>The area of the Veneto generally corresponds with the region that was historically controlled by the independent Republic of Venice until 1797 (Napoleonic Wars). It became a region of a united Italy in 1866. </a:t>
            </a:r>
            <a:endParaRPr lang="en-GB" sz="1800" dirty="0"/>
          </a:p>
        </p:txBody>
      </p:sp>
      <p:pic>
        <p:nvPicPr>
          <p:cNvPr id="1026" name="Picture 2" descr="https://upload.wikimedia.org/wikipedia/commons/thumb/7/73/Italian_regions_provinces_white_no_labels.svg/300px-Italian_regions_provinces_white_no_label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6838" y="1807333"/>
            <a:ext cx="2304256" cy="28803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76256" y="2450751"/>
            <a:ext cx="1018292" cy="430887"/>
          </a:xfrm>
          <a:prstGeom prst="rect">
            <a:avLst/>
          </a:prstGeom>
          <a:noFill/>
        </p:spPr>
        <p:txBody>
          <a:bodyPr wrap="none" rtlCol="0">
            <a:spAutoFit/>
          </a:bodyPr>
          <a:lstStyle/>
          <a:p>
            <a:pPr algn="ctr"/>
            <a:r>
              <a:rPr lang="en-GB" sz="2200" b="1" dirty="0" smtClean="0"/>
              <a:t>Veneto</a:t>
            </a:r>
            <a:endParaRPr lang="en-GB" sz="2200" b="1" dirty="0"/>
          </a:p>
        </p:txBody>
      </p:sp>
      <p:cxnSp>
        <p:nvCxnSpPr>
          <p:cNvPr id="6" name="Straight Arrow Connector 5"/>
          <p:cNvCxnSpPr/>
          <p:nvPr/>
        </p:nvCxnSpPr>
        <p:spPr>
          <a:xfrm flipH="1" flipV="1">
            <a:off x="6588224" y="2420888"/>
            <a:ext cx="347290" cy="21602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28" name="Picture 4" descr="Flag of Vene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545" y="5185527"/>
            <a:ext cx="2314600" cy="154246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638157" y="6420745"/>
            <a:ext cx="6223620" cy="400110"/>
          </a:xfrm>
          <a:prstGeom prst="rect">
            <a:avLst/>
          </a:prstGeom>
        </p:spPr>
        <p:txBody>
          <a:bodyPr wrap="square">
            <a:spAutoFit/>
          </a:bodyPr>
          <a:lstStyle/>
          <a:p>
            <a:r>
              <a:rPr lang="en-GB" sz="1000" dirty="0"/>
              <a:t>By Derivative work: F l a n k e r &amp; Angelus (talk) - Own work based on: Flag of Veneto.png, CC BY-SA 3.0, </a:t>
            </a:r>
            <a:r>
              <a:rPr lang="en-GB" sz="1000" dirty="0">
                <a:hlinkClick r:id="rId4"/>
              </a:rPr>
              <a:t>https://</a:t>
            </a:r>
            <a:r>
              <a:rPr lang="en-GB" sz="1000" dirty="0" smtClean="0">
                <a:hlinkClick r:id="rId4"/>
              </a:rPr>
              <a:t>commons.wikimedia.org/w/index.php?curid=10015105</a:t>
            </a:r>
            <a:r>
              <a:rPr lang="en-GB" sz="1000" dirty="0" smtClean="0"/>
              <a:t> </a:t>
            </a:r>
            <a:endParaRPr lang="en-GB" sz="1000" dirty="0"/>
          </a:p>
        </p:txBody>
      </p:sp>
      <p:sp>
        <p:nvSpPr>
          <p:cNvPr id="8" name="TextBox 7"/>
          <p:cNvSpPr txBox="1"/>
          <p:nvPr/>
        </p:nvSpPr>
        <p:spPr>
          <a:xfrm>
            <a:off x="2636360" y="5772093"/>
            <a:ext cx="1248547" cy="369332"/>
          </a:xfrm>
          <a:prstGeom prst="rect">
            <a:avLst/>
          </a:prstGeom>
          <a:noFill/>
        </p:spPr>
        <p:txBody>
          <a:bodyPr wrap="none" rtlCol="0">
            <a:spAutoFit/>
          </a:bodyPr>
          <a:lstStyle/>
          <a:p>
            <a:r>
              <a:rPr lang="en-GB" dirty="0" smtClean="0"/>
              <a:t>Veneto flag</a:t>
            </a:r>
            <a:endParaRPr lang="en-GB" dirty="0"/>
          </a:p>
        </p:txBody>
      </p:sp>
    </p:spTree>
    <p:extLst>
      <p:ext uri="{BB962C8B-B14F-4D97-AF65-F5344CB8AC3E}">
        <p14:creationId xmlns:p14="http://schemas.microsoft.com/office/powerpoint/2010/main" val="723276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0395"/>
          </a:xfrm>
        </p:spPr>
        <p:txBody>
          <a:bodyPr>
            <a:noAutofit/>
          </a:bodyPr>
          <a:lstStyle/>
          <a:p>
            <a:r>
              <a:rPr lang="en-GB" sz="2000" dirty="0"/>
              <a:t>T</a:t>
            </a:r>
            <a:r>
              <a:rPr lang="en-GB" sz="2000" dirty="0" smtClean="0"/>
              <a:t>he Veneto contains six provinces and the Metropolitan </a:t>
            </a:r>
            <a:r>
              <a:rPr lang="en-GB" sz="2000" dirty="0"/>
              <a:t>C</a:t>
            </a:r>
            <a:r>
              <a:rPr lang="en-GB" sz="2000" dirty="0" smtClean="0"/>
              <a:t>ity of Venice</a:t>
            </a:r>
            <a:endParaRPr lang="en-GB" sz="2000" dirty="0"/>
          </a:p>
        </p:txBody>
      </p:sp>
      <p:sp>
        <p:nvSpPr>
          <p:cNvPr id="3" name="Content Placeholder 2"/>
          <p:cNvSpPr>
            <a:spLocks noGrp="1"/>
          </p:cNvSpPr>
          <p:nvPr>
            <p:ph idx="1"/>
          </p:nvPr>
        </p:nvSpPr>
        <p:spPr>
          <a:xfrm>
            <a:off x="457200" y="5577588"/>
            <a:ext cx="8229600" cy="1091772"/>
          </a:xfrm>
        </p:spPr>
        <p:txBody>
          <a:bodyPr>
            <a:normAutofit fontScale="47500" lnSpcReduction="20000"/>
          </a:bodyPr>
          <a:lstStyle/>
          <a:p>
            <a:r>
              <a:rPr lang="en-GB" dirty="0"/>
              <a:t>T</a:t>
            </a:r>
            <a:r>
              <a:rPr lang="en-GB" dirty="0" smtClean="0"/>
              <a:t>he Republic of Venice existed as an independent state for over 1000 years until 1797, and this accounts for the strong and distinctive regional identity of the Veneto that still exists today. The website below offers a summary of some of the physical and social factors behind the historical success of Venice.</a:t>
            </a:r>
          </a:p>
          <a:p>
            <a:r>
              <a:rPr lang="en-GB" dirty="0" smtClean="0">
                <a:hlinkClick r:id="rId2"/>
              </a:rPr>
              <a:t>https</a:t>
            </a:r>
            <a:r>
              <a:rPr lang="en-GB" dirty="0">
                <a:hlinkClick r:id="rId2"/>
              </a:rPr>
              <a:t>://veneziaautentica.com/history-of-republic-of-venice</a:t>
            </a:r>
            <a:r>
              <a:rPr lang="en-GB" dirty="0" smtClean="0">
                <a:hlinkClick r:id="rId2"/>
              </a:rPr>
              <a:t>/</a:t>
            </a:r>
            <a:r>
              <a:rPr lang="en-GB" dirty="0" smtClean="0"/>
              <a:t> </a:t>
            </a:r>
            <a:endParaRPr lang="en-GB" dirty="0"/>
          </a:p>
        </p:txBody>
      </p:sp>
      <p:sp>
        <p:nvSpPr>
          <p:cNvPr id="4" name="Rectangle 3"/>
          <p:cNvSpPr/>
          <p:nvPr/>
        </p:nvSpPr>
        <p:spPr>
          <a:xfrm>
            <a:off x="4114800" y="5331367"/>
            <a:ext cx="4572000" cy="246221"/>
          </a:xfrm>
          <a:prstGeom prst="rect">
            <a:avLst/>
          </a:prstGeom>
        </p:spPr>
        <p:txBody>
          <a:bodyPr>
            <a:spAutoFit/>
          </a:bodyPr>
          <a:lstStyle/>
          <a:p>
            <a:r>
              <a:rPr lang="en-GB" sz="1000" dirty="0"/>
              <a:t>CC BY-SA 3.0, </a:t>
            </a:r>
            <a:r>
              <a:rPr lang="en-GB" sz="1000" dirty="0">
                <a:hlinkClick r:id="rId3"/>
              </a:rPr>
              <a:t>https://</a:t>
            </a:r>
            <a:r>
              <a:rPr lang="en-GB" sz="1000" dirty="0" smtClean="0">
                <a:hlinkClick r:id="rId3"/>
              </a:rPr>
              <a:t>commons.wikimedia.org/w/index.php?curid=303866</a:t>
            </a:r>
            <a:r>
              <a:rPr lang="en-GB" sz="1000" dirty="0" smtClean="0"/>
              <a:t> </a:t>
            </a:r>
            <a:endParaRPr lang="en-GB" sz="1000" dirty="0"/>
          </a:p>
        </p:txBody>
      </p:sp>
      <p:pic>
        <p:nvPicPr>
          <p:cNvPr id="2050" name="Picture 2" descr="https://upload.wikimedia.org/wikipedia/commons/9/9f/Provinces_of_Veneto_ma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845033"/>
            <a:ext cx="5328592" cy="44547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thumb/9/92/Map_of_comune_of_Venice_%28province_of_Venice%2C_region_Veneto%2C_Italy%29.svg/800px-Map_of_comune_of_Venice_%28province_of_Venice%2C_region_Veneto%2C_Italy%29.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4290" y="1340768"/>
            <a:ext cx="2585823" cy="25922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857129" y="4193827"/>
            <a:ext cx="2862064" cy="553998"/>
          </a:xfrm>
          <a:prstGeom prst="rect">
            <a:avLst/>
          </a:prstGeom>
        </p:spPr>
        <p:txBody>
          <a:bodyPr wrap="square">
            <a:spAutoFit/>
          </a:bodyPr>
          <a:lstStyle/>
          <a:p>
            <a:r>
              <a:rPr lang="en-GB" sz="1000" dirty="0"/>
              <a:t>By </a:t>
            </a:r>
            <a:r>
              <a:rPr lang="en-GB" sz="1000" dirty="0" err="1"/>
              <a:t>Vonvikken</a:t>
            </a:r>
            <a:r>
              <a:rPr lang="en-GB" sz="1000" dirty="0"/>
              <a:t> - Own work, Public Domain, </a:t>
            </a:r>
            <a:r>
              <a:rPr lang="en-GB" sz="1000" dirty="0">
                <a:hlinkClick r:id="rId6"/>
              </a:rPr>
              <a:t>https://</a:t>
            </a:r>
            <a:r>
              <a:rPr lang="en-GB" sz="1000" dirty="0" smtClean="0">
                <a:hlinkClick r:id="rId6"/>
              </a:rPr>
              <a:t>commons.wikimedia.org/w/index.php?curid=15171778</a:t>
            </a:r>
            <a:r>
              <a:rPr lang="en-GB" sz="1000" dirty="0" smtClean="0"/>
              <a:t> </a:t>
            </a:r>
            <a:endParaRPr lang="en-GB" sz="1000" dirty="0"/>
          </a:p>
        </p:txBody>
      </p:sp>
      <p:sp>
        <p:nvSpPr>
          <p:cNvPr id="6" name="TextBox 5"/>
          <p:cNvSpPr txBox="1"/>
          <p:nvPr/>
        </p:nvSpPr>
        <p:spPr>
          <a:xfrm>
            <a:off x="5897656" y="908234"/>
            <a:ext cx="2759089" cy="369332"/>
          </a:xfrm>
          <a:prstGeom prst="rect">
            <a:avLst/>
          </a:prstGeom>
          <a:noFill/>
        </p:spPr>
        <p:txBody>
          <a:bodyPr wrap="none" rtlCol="0">
            <a:spAutoFit/>
          </a:bodyPr>
          <a:lstStyle/>
          <a:p>
            <a:r>
              <a:rPr lang="en-GB" dirty="0" smtClean="0"/>
              <a:t>Metropolitan City of Venice</a:t>
            </a:r>
            <a:endParaRPr lang="en-GB" dirty="0"/>
          </a:p>
        </p:txBody>
      </p:sp>
      <p:sp>
        <p:nvSpPr>
          <p:cNvPr id="7" name="TextBox 6"/>
          <p:cNvSpPr txBox="1"/>
          <p:nvPr/>
        </p:nvSpPr>
        <p:spPr>
          <a:xfrm>
            <a:off x="7020272" y="2794480"/>
            <a:ext cx="1455783" cy="646331"/>
          </a:xfrm>
          <a:prstGeom prst="rect">
            <a:avLst/>
          </a:prstGeom>
          <a:noFill/>
        </p:spPr>
        <p:txBody>
          <a:bodyPr wrap="none" rtlCol="0">
            <a:spAutoFit/>
          </a:bodyPr>
          <a:lstStyle/>
          <a:p>
            <a:r>
              <a:rPr lang="en-GB" dirty="0" smtClean="0"/>
              <a:t>Comune of</a:t>
            </a:r>
          </a:p>
          <a:p>
            <a:r>
              <a:rPr lang="en-GB" dirty="0" smtClean="0"/>
              <a:t>Venice in red </a:t>
            </a:r>
            <a:endParaRPr lang="en-GB" dirty="0"/>
          </a:p>
        </p:txBody>
      </p:sp>
    </p:spTree>
    <p:extLst>
      <p:ext uri="{BB962C8B-B14F-4D97-AF65-F5344CB8AC3E}">
        <p14:creationId xmlns:p14="http://schemas.microsoft.com/office/powerpoint/2010/main" val="1263159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1766" y="2276872"/>
            <a:ext cx="5061570"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4825008"/>
            <a:ext cx="1599871" cy="1052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568308" y="5956098"/>
            <a:ext cx="2177391" cy="276999"/>
          </a:xfrm>
          <a:prstGeom prst="rect">
            <a:avLst/>
          </a:prstGeom>
          <a:noFill/>
        </p:spPr>
        <p:txBody>
          <a:bodyPr wrap="none" rtlCol="0">
            <a:spAutoFit/>
          </a:bodyPr>
          <a:lstStyle/>
          <a:p>
            <a:r>
              <a:rPr lang="en-GB" sz="1200" dirty="0" smtClean="0"/>
              <a:t>Source: The Venice Report 2009</a:t>
            </a:r>
            <a:endParaRPr lang="en-GB" sz="1200" dirty="0"/>
          </a:p>
        </p:txBody>
      </p:sp>
      <p:sp>
        <p:nvSpPr>
          <p:cNvPr id="6" name="Title 5"/>
          <p:cNvSpPr>
            <a:spLocks noGrp="1"/>
          </p:cNvSpPr>
          <p:nvPr>
            <p:ph type="title"/>
          </p:nvPr>
        </p:nvSpPr>
        <p:spPr/>
        <p:txBody>
          <a:bodyPr>
            <a:normAutofit/>
          </a:bodyPr>
          <a:lstStyle/>
          <a:p>
            <a:pPr algn="l"/>
            <a:r>
              <a:rPr lang="en-GB" sz="2400" dirty="0" smtClean="0"/>
              <a:t>The Metropolitan City of Venice is composed of 44 separate municipalities (</a:t>
            </a:r>
            <a:r>
              <a:rPr lang="en-GB" sz="2400" i="1" dirty="0" smtClean="0"/>
              <a:t>comuni</a:t>
            </a:r>
            <a:r>
              <a:rPr lang="en-GB" sz="2400" dirty="0" smtClean="0"/>
              <a:t>), one of which is the Comune of Venice.</a:t>
            </a:r>
            <a:endParaRPr lang="en-GB" sz="2400" dirty="0"/>
          </a:p>
        </p:txBody>
      </p:sp>
      <p:sp>
        <p:nvSpPr>
          <p:cNvPr id="2" name="Content Placeholder 1"/>
          <p:cNvSpPr>
            <a:spLocks noGrp="1"/>
          </p:cNvSpPr>
          <p:nvPr>
            <p:ph idx="1"/>
          </p:nvPr>
        </p:nvSpPr>
        <p:spPr>
          <a:xfrm>
            <a:off x="457200" y="1394997"/>
            <a:ext cx="8229600" cy="803049"/>
          </a:xfrm>
        </p:spPr>
        <p:txBody>
          <a:bodyPr>
            <a:noAutofit/>
          </a:bodyPr>
          <a:lstStyle/>
          <a:p>
            <a:pPr marL="0" indent="0">
              <a:buNone/>
            </a:pPr>
            <a:r>
              <a:rPr lang="en-GB" sz="1800" dirty="0" smtClean="0"/>
              <a:t>The Comune of Venice includes the historic city, the mainland, and the islands of the lagoon. The mainland was made part of the comune in 1926.</a:t>
            </a:r>
            <a:endParaRPr lang="en-GB" sz="1800" dirty="0"/>
          </a:p>
        </p:txBody>
      </p:sp>
      <p:sp>
        <p:nvSpPr>
          <p:cNvPr id="7" name="TextBox 6"/>
          <p:cNvSpPr txBox="1"/>
          <p:nvPr/>
        </p:nvSpPr>
        <p:spPr>
          <a:xfrm>
            <a:off x="457200" y="2276952"/>
            <a:ext cx="3111108" cy="2308324"/>
          </a:xfrm>
          <a:prstGeom prst="rect">
            <a:avLst/>
          </a:prstGeom>
          <a:noFill/>
        </p:spPr>
        <p:txBody>
          <a:bodyPr wrap="none" rtlCol="0">
            <a:spAutoFit/>
          </a:bodyPr>
          <a:lstStyle/>
          <a:p>
            <a:r>
              <a:rPr lang="en-GB" dirty="0" smtClean="0"/>
              <a:t>The Comune of Venice has a</a:t>
            </a:r>
          </a:p>
          <a:p>
            <a:r>
              <a:rPr lang="en-GB" dirty="0"/>
              <a:t>p</a:t>
            </a:r>
            <a:r>
              <a:rPr lang="en-GB" dirty="0" smtClean="0"/>
              <a:t>opulation of about 260,000,</a:t>
            </a:r>
          </a:p>
          <a:p>
            <a:r>
              <a:rPr lang="en-GB" dirty="0"/>
              <a:t>o</a:t>
            </a:r>
            <a:r>
              <a:rPr lang="en-GB" dirty="0" smtClean="0"/>
              <a:t>f which only about 53,000</a:t>
            </a:r>
          </a:p>
          <a:p>
            <a:r>
              <a:rPr lang="en-GB" dirty="0"/>
              <a:t>a</a:t>
            </a:r>
            <a:r>
              <a:rPr lang="en-GB" dirty="0" smtClean="0"/>
              <a:t>re permanent residents of the</a:t>
            </a:r>
          </a:p>
          <a:p>
            <a:r>
              <a:rPr lang="en-GB" dirty="0"/>
              <a:t>h</a:t>
            </a:r>
            <a:r>
              <a:rPr lang="en-GB" dirty="0" smtClean="0"/>
              <a:t>istoric city.</a:t>
            </a:r>
          </a:p>
          <a:p>
            <a:endParaRPr lang="en-GB" dirty="0" smtClean="0"/>
          </a:p>
          <a:p>
            <a:r>
              <a:rPr lang="en-GB" dirty="0" smtClean="0"/>
              <a:t>Recent demographic trends</a:t>
            </a:r>
          </a:p>
          <a:p>
            <a:r>
              <a:rPr lang="en-GB" dirty="0"/>
              <a:t>a</a:t>
            </a:r>
            <a:r>
              <a:rPr lang="en-GB" dirty="0" smtClean="0"/>
              <a:t>re the focus of lesson 1. </a:t>
            </a:r>
            <a:endParaRPr lang="en-GB" dirty="0"/>
          </a:p>
        </p:txBody>
      </p:sp>
    </p:spTree>
    <p:extLst>
      <p:ext uri="{BB962C8B-B14F-4D97-AF65-F5344CB8AC3E}">
        <p14:creationId xmlns:p14="http://schemas.microsoft.com/office/powerpoint/2010/main" val="2363587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The Comune of Venice contains six boroughs (municipalità)</a:t>
            </a:r>
            <a:endParaRPr lang="en-GB" sz="3200" dirty="0"/>
          </a:p>
        </p:txBody>
      </p:sp>
      <p:sp>
        <p:nvSpPr>
          <p:cNvPr id="3" name="Content Placeholder 2"/>
          <p:cNvSpPr>
            <a:spLocks noGrp="1"/>
          </p:cNvSpPr>
          <p:nvPr>
            <p:ph idx="1"/>
          </p:nvPr>
        </p:nvSpPr>
        <p:spPr>
          <a:xfrm>
            <a:off x="455161" y="5904312"/>
            <a:ext cx="8229600" cy="693040"/>
          </a:xfrm>
        </p:spPr>
        <p:txBody>
          <a:bodyPr>
            <a:normAutofit fontScale="70000" lnSpcReduction="20000"/>
          </a:bodyPr>
          <a:lstStyle/>
          <a:p>
            <a:r>
              <a:rPr lang="en-GB" dirty="0" smtClean="0"/>
              <a:t>Each borough has its own </a:t>
            </a:r>
            <a:r>
              <a:rPr lang="en-GB" i="1" dirty="0" err="1" smtClean="0"/>
              <a:t>consiglio</a:t>
            </a:r>
            <a:r>
              <a:rPr lang="en-GB" dirty="0" smtClean="0"/>
              <a:t> and some autonomy over its local budget.</a:t>
            </a:r>
            <a:endParaRPr lang="en-GB" dirty="0"/>
          </a:p>
        </p:txBody>
      </p:sp>
      <p:pic>
        <p:nvPicPr>
          <p:cNvPr id="3074" name="Picture 2" descr="https://upload.wikimedia.org/wikipedia/commons/9/90/MunicipalitaV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548255"/>
            <a:ext cx="3495675" cy="36861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31840" y="5365048"/>
            <a:ext cx="6246440" cy="400110"/>
          </a:xfrm>
          <a:prstGeom prst="rect">
            <a:avLst/>
          </a:prstGeom>
        </p:spPr>
        <p:txBody>
          <a:bodyPr wrap="square">
            <a:spAutoFit/>
          </a:bodyPr>
          <a:lstStyle/>
          <a:p>
            <a:r>
              <a:rPr lang="en-GB" sz="1000" dirty="0"/>
              <a:t>By </a:t>
            </a:r>
            <a:r>
              <a:rPr lang="en-GB" sz="1000" dirty="0" err="1"/>
              <a:t>it:user:Frassionsistematiche</a:t>
            </a:r>
            <a:r>
              <a:rPr lang="en-GB" sz="1000" dirty="0"/>
              <a:t> - http://it.wikipedia.org/wiki/File:Municipalit%C3%A0.PNG, Public Domain, </a:t>
            </a:r>
            <a:r>
              <a:rPr lang="en-GB" sz="1000" dirty="0">
                <a:hlinkClick r:id="rId3"/>
              </a:rPr>
              <a:t>https://</a:t>
            </a:r>
            <a:r>
              <a:rPr lang="en-GB" sz="1000" dirty="0" smtClean="0">
                <a:hlinkClick r:id="rId3"/>
              </a:rPr>
              <a:t>commons.wikimedia.org/w/index.php?curid=6837704</a:t>
            </a:r>
            <a:r>
              <a:rPr lang="en-GB" sz="1000" dirty="0" smtClean="0"/>
              <a:t> </a:t>
            </a:r>
            <a:endParaRPr lang="en-GB" sz="1000"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480155"/>
            <a:ext cx="4536504" cy="3801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79512" y="5281463"/>
            <a:ext cx="2027671" cy="307777"/>
          </a:xfrm>
          <a:prstGeom prst="rect">
            <a:avLst/>
          </a:prstGeom>
          <a:noFill/>
        </p:spPr>
        <p:txBody>
          <a:bodyPr wrap="none" rtlCol="0">
            <a:spAutoFit/>
          </a:bodyPr>
          <a:lstStyle/>
          <a:p>
            <a:r>
              <a:rPr lang="en-GB" sz="1400" dirty="0" smtClean="0"/>
              <a:t>Image from Google Maps</a:t>
            </a:r>
            <a:endParaRPr lang="en-GB" sz="1400" dirty="0"/>
          </a:p>
        </p:txBody>
      </p:sp>
    </p:spTree>
    <p:extLst>
      <p:ext uri="{BB962C8B-B14F-4D97-AF65-F5344CB8AC3E}">
        <p14:creationId xmlns:p14="http://schemas.microsoft.com/office/powerpoint/2010/main" val="1502500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3" y="1124744"/>
            <a:ext cx="6713895" cy="5280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24128" y="6465739"/>
            <a:ext cx="2177391" cy="276999"/>
          </a:xfrm>
          <a:prstGeom prst="rect">
            <a:avLst/>
          </a:prstGeom>
          <a:noFill/>
        </p:spPr>
        <p:txBody>
          <a:bodyPr wrap="none" rtlCol="0">
            <a:spAutoFit/>
          </a:bodyPr>
          <a:lstStyle/>
          <a:p>
            <a:r>
              <a:rPr lang="en-GB" sz="1200" dirty="0" smtClean="0"/>
              <a:t>Source: The Venice Report 2009</a:t>
            </a:r>
            <a:endParaRPr lang="en-GB" sz="1200" dirty="0"/>
          </a:p>
        </p:txBody>
      </p:sp>
      <p:sp>
        <p:nvSpPr>
          <p:cNvPr id="2" name="Title 1"/>
          <p:cNvSpPr>
            <a:spLocks noGrp="1"/>
          </p:cNvSpPr>
          <p:nvPr>
            <p:ph type="title"/>
          </p:nvPr>
        </p:nvSpPr>
        <p:spPr>
          <a:xfrm>
            <a:off x="429504" y="188640"/>
            <a:ext cx="8229600" cy="936104"/>
          </a:xfrm>
        </p:spPr>
        <p:txBody>
          <a:bodyPr>
            <a:normAutofit/>
          </a:bodyPr>
          <a:lstStyle/>
          <a:p>
            <a:r>
              <a:rPr lang="en-GB" sz="2000" dirty="0"/>
              <a:t>T</a:t>
            </a:r>
            <a:r>
              <a:rPr lang="en-GB" sz="2000" dirty="0" smtClean="0"/>
              <a:t>he historic city is composed of six districts called </a:t>
            </a:r>
            <a:r>
              <a:rPr lang="en-GB" sz="2000" i="1" dirty="0" err="1" smtClean="0"/>
              <a:t>sestieri</a:t>
            </a:r>
            <a:r>
              <a:rPr lang="en-GB" sz="2000" dirty="0" smtClean="0"/>
              <a:t>. These districts are not units of government, but remain useful units for historic city statistics.</a:t>
            </a:r>
            <a:endParaRPr lang="en-GB" sz="2000" dirty="0"/>
          </a:p>
        </p:txBody>
      </p:sp>
      <p:sp>
        <p:nvSpPr>
          <p:cNvPr id="3" name="TextBox 2"/>
          <p:cNvSpPr txBox="1"/>
          <p:nvPr/>
        </p:nvSpPr>
        <p:spPr>
          <a:xfrm>
            <a:off x="5724128" y="5610726"/>
            <a:ext cx="1225335" cy="338554"/>
          </a:xfrm>
          <a:prstGeom prst="rect">
            <a:avLst/>
          </a:prstGeom>
          <a:noFill/>
        </p:spPr>
        <p:txBody>
          <a:bodyPr wrap="none" rtlCol="0">
            <a:spAutoFit/>
          </a:bodyPr>
          <a:lstStyle/>
          <a:p>
            <a:r>
              <a:rPr lang="en-GB" sz="1600" b="1" dirty="0" smtClean="0"/>
              <a:t>Grand Canal</a:t>
            </a:r>
            <a:endParaRPr lang="en-GB" sz="1600" b="1" dirty="0"/>
          </a:p>
        </p:txBody>
      </p:sp>
      <p:cxnSp>
        <p:nvCxnSpPr>
          <p:cNvPr id="6" name="Straight Arrow Connector 5"/>
          <p:cNvCxnSpPr/>
          <p:nvPr/>
        </p:nvCxnSpPr>
        <p:spPr>
          <a:xfrm flipH="1" flipV="1">
            <a:off x="4644008" y="4725144"/>
            <a:ext cx="1584176" cy="88558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24128" y="2878197"/>
            <a:ext cx="1273747" cy="338554"/>
          </a:xfrm>
          <a:prstGeom prst="rect">
            <a:avLst/>
          </a:prstGeom>
          <a:noFill/>
        </p:spPr>
        <p:txBody>
          <a:bodyPr wrap="none" rtlCol="0">
            <a:spAutoFit/>
          </a:bodyPr>
          <a:lstStyle/>
          <a:p>
            <a:r>
              <a:rPr lang="en-GB" sz="1600" b="1" dirty="0" smtClean="0"/>
              <a:t>Rialto Bridge</a:t>
            </a:r>
            <a:endParaRPr lang="en-GB" sz="1600" b="1" dirty="0"/>
          </a:p>
        </p:txBody>
      </p:sp>
      <p:cxnSp>
        <p:nvCxnSpPr>
          <p:cNvPr id="12" name="Straight Arrow Connector 11"/>
          <p:cNvCxnSpPr/>
          <p:nvPr/>
        </p:nvCxnSpPr>
        <p:spPr>
          <a:xfrm flipH="1">
            <a:off x="4544570" y="3216751"/>
            <a:ext cx="1323574" cy="54815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914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688632"/>
          </a:xfrm>
        </p:spPr>
        <p:txBody>
          <a:bodyPr>
            <a:normAutofit fontScale="62500" lnSpcReduction="20000"/>
          </a:bodyPr>
          <a:lstStyle/>
          <a:p>
            <a:r>
              <a:rPr lang="en-GB" dirty="0" smtClean="0"/>
              <a:t>Five levels of governance affect the historic city.</a:t>
            </a:r>
          </a:p>
          <a:p>
            <a:pPr lvl="1"/>
            <a:r>
              <a:rPr lang="en-GB" dirty="0" smtClean="0"/>
              <a:t>National, regional, provincial, municipal (</a:t>
            </a:r>
            <a:r>
              <a:rPr lang="en-GB" i="1" dirty="0" smtClean="0"/>
              <a:t>comuni</a:t>
            </a:r>
            <a:r>
              <a:rPr lang="en-GB" dirty="0" smtClean="0"/>
              <a:t>), borough (</a:t>
            </a:r>
            <a:r>
              <a:rPr lang="en-GB" i="1" dirty="0" smtClean="0"/>
              <a:t>municipalità</a:t>
            </a:r>
            <a:r>
              <a:rPr lang="en-GB" dirty="0" smtClean="0"/>
              <a:t>)</a:t>
            </a:r>
          </a:p>
          <a:p>
            <a:r>
              <a:rPr lang="en-GB" dirty="0" smtClean="0"/>
              <a:t>Other public bodies, such as the Venice Water Authority and the North Adriatic Sea Port Authority also exercise certain powers and privileges.</a:t>
            </a:r>
          </a:p>
          <a:p>
            <a:r>
              <a:rPr lang="en-GB" dirty="0" smtClean="0"/>
              <a:t>At the regional level, the Veneto has had conservative majorities, whereas the Comune of Venice has more often been under the control of centre left parties.</a:t>
            </a:r>
          </a:p>
          <a:p>
            <a:r>
              <a:rPr lang="en-GB" dirty="0" smtClean="0"/>
              <a:t>In a century, there has been a major population shift from the historic city and other lagoon islands to the mainland.</a:t>
            </a:r>
          </a:p>
          <a:p>
            <a:pPr lvl="1"/>
            <a:r>
              <a:rPr lang="en-GB" dirty="0" smtClean="0"/>
              <a:t>With this change has been a shift in political power.</a:t>
            </a:r>
          </a:p>
          <a:p>
            <a:pPr lvl="1"/>
            <a:r>
              <a:rPr lang="en-GB" dirty="0" smtClean="0"/>
              <a:t>The interests of mainlanders can sometimes be at odds with the interests of those who live in the historic city and other islands.</a:t>
            </a:r>
          </a:p>
          <a:p>
            <a:r>
              <a:rPr lang="en-GB" dirty="0" smtClean="0"/>
              <a:t>International organisations also have a stake and an influence on the city.</a:t>
            </a:r>
          </a:p>
          <a:p>
            <a:pPr lvl="1"/>
            <a:r>
              <a:rPr lang="en-GB" dirty="0" smtClean="0"/>
              <a:t>Venice and its lagoon constitute a UNESCO World Heritage Site.</a:t>
            </a:r>
          </a:p>
          <a:p>
            <a:pPr lvl="1"/>
            <a:r>
              <a:rPr lang="en-GB" dirty="0" smtClean="0"/>
              <a:t>This link includes detail on the Venice world heritage site management plan: </a:t>
            </a:r>
            <a:r>
              <a:rPr lang="en-GB" dirty="0">
                <a:hlinkClick r:id="rId2"/>
              </a:rPr>
              <a:t>https://</a:t>
            </a:r>
            <a:r>
              <a:rPr lang="en-GB" dirty="0" smtClean="0">
                <a:hlinkClick r:id="rId2"/>
              </a:rPr>
              <a:t>whc.unesco.org/en/list/394</a:t>
            </a:r>
            <a:r>
              <a:rPr lang="en-GB" dirty="0" smtClean="0"/>
              <a:t> </a:t>
            </a:r>
          </a:p>
          <a:p>
            <a:pPr lvl="1"/>
            <a:endParaRPr lang="en-GB" dirty="0" smtClean="0"/>
          </a:p>
          <a:p>
            <a:r>
              <a:rPr lang="en-GB" b="1" dirty="0" smtClean="0"/>
              <a:t>Key ideas</a:t>
            </a:r>
            <a:r>
              <a:rPr lang="en-GB" dirty="0" smtClean="0"/>
              <a:t>:  There are multiple stakeholders with different interests. Different stakeholders have more or less political influence at different levels of government.  With five levels of governance, establishing lines of responsibility and coordinating action is challenging.</a:t>
            </a:r>
          </a:p>
        </p:txBody>
      </p:sp>
      <p:sp>
        <p:nvSpPr>
          <p:cNvPr id="5" name="Title 1"/>
          <p:cNvSpPr>
            <a:spLocks noGrp="1"/>
          </p:cNvSpPr>
          <p:nvPr>
            <p:ph type="title"/>
          </p:nvPr>
        </p:nvSpPr>
        <p:spPr>
          <a:xfrm>
            <a:off x="457200" y="274638"/>
            <a:ext cx="8229600" cy="706090"/>
          </a:xfrm>
        </p:spPr>
        <p:txBody>
          <a:bodyPr>
            <a:normAutofit/>
          </a:bodyPr>
          <a:lstStyle/>
          <a:p>
            <a:r>
              <a:rPr lang="en-GB" sz="3200" dirty="0" smtClean="0"/>
              <a:t>Other aspects of governance</a:t>
            </a:r>
            <a:endParaRPr lang="en-GB" sz="3200" dirty="0"/>
          </a:p>
        </p:txBody>
      </p:sp>
    </p:spTree>
    <p:extLst>
      <p:ext uri="{BB962C8B-B14F-4D97-AF65-F5344CB8AC3E}">
        <p14:creationId xmlns:p14="http://schemas.microsoft.com/office/powerpoint/2010/main" val="801700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GB" sz="3200" dirty="0" smtClean="0"/>
              <a:t>Other aspects of governance</a:t>
            </a:r>
            <a:endParaRPr lang="en-GB" sz="3200" dirty="0"/>
          </a:p>
        </p:txBody>
      </p:sp>
      <p:sp>
        <p:nvSpPr>
          <p:cNvPr id="3" name="Content Placeholder 2"/>
          <p:cNvSpPr>
            <a:spLocks noGrp="1"/>
          </p:cNvSpPr>
          <p:nvPr>
            <p:ph idx="1"/>
          </p:nvPr>
        </p:nvSpPr>
        <p:spPr>
          <a:xfrm>
            <a:off x="457200" y="1196752"/>
            <a:ext cx="8229600" cy="5544616"/>
          </a:xfrm>
        </p:spPr>
        <p:txBody>
          <a:bodyPr>
            <a:normAutofit fontScale="77500" lnSpcReduction="20000"/>
          </a:bodyPr>
          <a:lstStyle/>
          <a:p>
            <a:r>
              <a:rPr lang="en-GB" dirty="0" smtClean="0"/>
              <a:t>There is a Special Law for Venice dating from 1973 which makes protection of Venice and its lagoon a national concern.</a:t>
            </a:r>
          </a:p>
          <a:p>
            <a:pPr lvl="1"/>
            <a:r>
              <a:rPr lang="en-GB" dirty="0" smtClean="0"/>
              <a:t>The website below gives more information about this: </a:t>
            </a:r>
            <a:r>
              <a:rPr lang="en-GB" dirty="0">
                <a:hlinkClick r:id="rId2"/>
              </a:rPr>
              <a:t>http://www.veniceproject.com/index.php/en/governance/special-law-for-venice</a:t>
            </a:r>
            <a:endParaRPr lang="en-GB" dirty="0" smtClean="0"/>
          </a:p>
          <a:p>
            <a:r>
              <a:rPr lang="en-GB" dirty="0" smtClean="0"/>
              <a:t>Despite the Special Law for Venice and the money invested since the 1970s (largely in response to the devastating floods of 1966 to repair the city), many of the historic city’s problems remain unsolved.</a:t>
            </a:r>
          </a:p>
          <a:p>
            <a:r>
              <a:rPr lang="en-GB" dirty="0" smtClean="0"/>
              <a:t>If UNESCO were to add Venice to its list of ‘world heritage in danger’, many believe this could galvanize efforts to protect the city and to promote more coordinated action. See the article below for further detail.</a:t>
            </a:r>
          </a:p>
          <a:p>
            <a:pPr lvl="1"/>
            <a:r>
              <a:rPr lang="en-GB" dirty="0">
                <a:hlinkClick r:id="rId3"/>
              </a:rPr>
              <a:t>https://</a:t>
            </a:r>
            <a:r>
              <a:rPr lang="en-GB" dirty="0" smtClean="0">
                <a:hlinkClick r:id="rId3"/>
              </a:rPr>
              <a:t>www.theartnewspaper.com/comment/venice-is-in-peril-unesco-should-come-to-the-aid-of-venice-as-it-did-after-the-great-flood-of-1966</a:t>
            </a:r>
            <a:r>
              <a:rPr lang="en-GB" dirty="0" smtClean="0"/>
              <a:t> </a:t>
            </a:r>
            <a:endParaRPr lang="en-GB" dirty="0"/>
          </a:p>
        </p:txBody>
      </p:sp>
    </p:spTree>
    <p:extLst>
      <p:ext uri="{BB962C8B-B14F-4D97-AF65-F5344CB8AC3E}">
        <p14:creationId xmlns:p14="http://schemas.microsoft.com/office/powerpoint/2010/main" val="1499350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2666</TotalTime>
  <Words>760</Words>
  <Application>Microsoft Office PowerPoint</Application>
  <PresentationFormat>On-screen Show (4:3)</PresentationFormat>
  <Paragraphs>57</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The political structure</vt:lpstr>
      <vt:lpstr>The Veneto contains six provinces and the Metropolitan City of Venice</vt:lpstr>
      <vt:lpstr>The Metropolitan City of Venice is composed of 44 separate municipalities (comuni), one of which is the Comune of Venice.</vt:lpstr>
      <vt:lpstr>The Comune of Venice contains six boroughs (municipalità)</vt:lpstr>
      <vt:lpstr>The historic city is composed of six districts called sestieri. These districts are not units of government, but remain useful units for historic city statistics.</vt:lpstr>
      <vt:lpstr>Other aspects of governance</vt:lpstr>
      <vt:lpstr>Other aspects of governance</vt:lpstr>
    </vt:vector>
  </TitlesOfParts>
  <Company>Eton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Climatic hazards</dc:title>
  <dc:creator>d.anderson</dc:creator>
  <cp:lastModifiedBy>Harrison Hegarty</cp:lastModifiedBy>
  <cp:revision>200</cp:revision>
  <dcterms:created xsi:type="dcterms:W3CDTF">2012-01-04T14:14:15Z</dcterms:created>
  <dcterms:modified xsi:type="dcterms:W3CDTF">2020-02-26T12:34:09Z</dcterms:modified>
</cp:coreProperties>
</file>